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3A712-13F5-4DE0-8551-72EAA9304202}" v="12" dt="2020-09-04T16:24:10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Tanton" userId="09cb6c1657debb85" providerId="LiveId" clId="{C853A712-13F5-4DE0-8551-72EAA9304202}"/>
    <pc:docChg chg="custSel addSld delSld modSld">
      <pc:chgData name="James Tanton" userId="09cb6c1657debb85" providerId="LiveId" clId="{C853A712-13F5-4DE0-8551-72EAA9304202}" dt="2020-09-16T16:21:28.743" v="185" actId="1076"/>
      <pc:docMkLst>
        <pc:docMk/>
      </pc:docMkLst>
      <pc:sldChg chg="modSp mod">
        <pc:chgData name="James Tanton" userId="09cb6c1657debb85" providerId="LiveId" clId="{C853A712-13F5-4DE0-8551-72EAA9304202}" dt="2020-09-16T16:21:28.743" v="185" actId="1076"/>
        <pc:sldMkLst>
          <pc:docMk/>
          <pc:sldMk cId="3104871531" sldId="257"/>
        </pc:sldMkLst>
        <pc:spChg chg="mod">
          <ac:chgData name="James Tanton" userId="09cb6c1657debb85" providerId="LiveId" clId="{C853A712-13F5-4DE0-8551-72EAA9304202}" dt="2020-09-16T16:21:28.743" v="185" actId="1076"/>
          <ac:spMkLst>
            <pc:docMk/>
            <pc:sldMk cId="3104871531" sldId="257"/>
            <ac:spMk id="38" creationId="{C00AAB51-4C05-45B0-9984-DE95B34504A8}"/>
          </ac:spMkLst>
        </pc:spChg>
      </pc:sldChg>
      <pc:sldChg chg="addSp delSp modSp add mod">
        <pc:chgData name="James Tanton" userId="09cb6c1657debb85" providerId="LiveId" clId="{C853A712-13F5-4DE0-8551-72EAA9304202}" dt="2020-09-04T16:24:31.317" v="184" actId="20577"/>
        <pc:sldMkLst>
          <pc:docMk/>
          <pc:sldMk cId="572461352" sldId="259"/>
        </pc:sldMkLst>
        <pc:spChg chg="del">
          <ac:chgData name="James Tanton" userId="09cb6c1657debb85" providerId="LiveId" clId="{C853A712-13F5-4DE0-8551-72EAA9304202}" dt="2020-09-04T16:19:38.015" v="1" actId="478"/>
          <ac:spMkLst>
            <pc:docMk/>
            <pc:sldMk cId="572461352" sldId="259"/>
            <ac:spMk id="2" creationId="{203242E2-F9FA-49E9-9E97-B01C0ECD2E92}"/>
          </ac:spMkLst>
        </pc:spChg>
        <pc:spChg chg="del">
          <ac:chgData name="James Tanton" userId="09cb6c1657debb85" providerId="LiveId" clId="{C853A712-13F5-4DE0-8551-72EAA9304202}" dt="2020-09-04T16:19:38.015" v="1" actId="478"/>
          <ac:spMkLst>
            <pc:docMk/>
            <pc:sldMk cId="572461352" sldId="259"/>
            <ac:spMk id="4" creationId="{87095E3F-6994-44C7-851F-49F918A37A49}"/>
          </ac:spMkLst>
        </pc:spChg>
        <pc:spChg chg="del">
          <ac:chgData name="James Tanton" userId="09cb6c1657debb85" providerId="LiveId" clId="{C853A712-13F5-4DE0-8551-72EAA9304202}" dt="2020-09-04T16:19:38.015" v="1" actId="478"/>
          <ac:spMkLst>
            <pc:docMk/>
            <pc:sldMk cId="572461352" sldId="259"/>
            <ac:spMk id="5" creationId="{58085F5B-AC90-4737-B820-642803F2BD48}"/>
          </ac:spMkLst>
        </pc:spChg>
        <pc:spChg chg="del">
          <ac:chgData name="James Tanton" userId="09cb6c1657debb85" providerId="LiveId" clId="{C853A712-13F5-4DE0-8551-72EAA9304202}" dt="2020-09-04T16:19:38.015" v="1" actId="478"/>
          <ac:spMkLst>
            <pc:docMk/>
            <pc:sldMk cId="572461352" sldId="259"/>
            <ac:spMk id="6" creationId="{C47BE96E-5B05-4BF1-A985-0EE7AFC64649}"/>
          </ac:spMkLst>
        </pc:spChg>
        <pc:spChg chg="del">
          <ac:chgData name="James Tanton" userId="09cb6c1657debb85" providerId="LiveId" clId="{C853A712-13F5-4DE0-8551-72EAA9304202}" dt="2020-09-04T16:19:38.015" v="1" actId="478"/>
          <ac:spMkLst>
            <pc:docMk/>
            <pc:sldMk cId="572461352" sldId="259"/>
            <ac:spMk id="10" creationId="{16AEFF82-75B5-4CB1-A1C2-B7F2DE024162}"/>
          </ac:spMkLst>
        </pc:spChg>
        <pc:spChg chg="del">
          <ac:chgData name="James Tanton" userId="09cb6c1657debb85" providerId="LiveId" clId="{C853A712-13F5-4DE0-8551-72EAA9304202}" dt="2020-09-04T16:19:38.015" v="1" actId="478"/>
          <ac:spMkLst>
            <pc:docMk/>
            <pc:sldMk cId="572461352" sldId="259"/>
            <ac:spMk id="14" creationId="{EA59840D-3CA6-45BC-A08E-26276F10E3CB}"/>
          </ac:spMkLst>
        </pc:spChg>
        <pc:spChg chg="del">
          <ac:chgData name="James Tanton" userId="09cb6c1657debb85" providerId="LiveId" clId="{C853A712-13F5-4DE0-8551-72EAA9304202}" dt="2020-09-04T16:19:38.015" v="1" actId="478"/>
          <ac:spMkLst>
            <pc:docMk/>
            <pc:sldMk cId="572461352" sldId="259"/>
            <ac:spMk id="18" creationId="{9B84FB5D-4A50-48AB-9E8E-412AA6C4B920}"/>
          </ac:spMkLst>
        </pc:spChg>
        <pc:spChg chg="add mod">
          <ac:chgData name="James Tanton" userId="09cb6c1657debb85" providerId="LiveId" clId="{C853A712-13F5-4DE0-8551-72EAA9304202}" dt="2020-09-04T16:24:31.317" v="184" actId="20577"/>
          <ac:spMkLst>
            <pc:docMk/>
            <pc:sldMk cId="572461352" sldId="259"/>
            <ac:spMk id="19" creationId="{1C59D36B-AC04-4A0D-98C2-0089A6C58C42}"/>
          </ac:spMkLst>
        </pc:spChg>
        <pc:spChg chg="del">
          <ac:chgData name="James Tanton" userId="09cb6c1657debb85" providerId="LiveId" clId="{C853A712-13F5-4DE0-8551-72EAA9304202}" dt="2020-09-04T16:19:38.015" v="1" actId="478"/>
          <ac:spMkLst>
            <pc:docMk/>
            <pc:sldMk cId="572461352" sldId="259"/>
            <ac:spMk id="26" creationId="{35F9329B-40C2-4B07-8DE9-E2E874015A7C}"/>
          </ac:spMkLst>
        </pc:spChg>
        <pc:spChg chg="del">
          <ac:chgData name="James Tanton" userId="09cb6c1657debb85" providerId="LiveId" clId="{C853A712-13F5-4DE0-8551-72EAA9304202}" dt="2020-09-04T16:19:38.015" v="1" actId="478"/>
          <ac:spMkLst>
            <pc:docMk/>
            <pc:sldMk cId="572461352" sldId="259"/>
            <ac:spMk id="33" creationId="{9B745F45-2646-47B6-B569-38586A0280EC}"/>
          </ac:spMkLst>
        </pc:spChg>
        <pc:graphicFrameChg chg="add del mod">
          <ac:chgData name="James Tanton" userId="09cb6c1657debb85" providerId="LiveId" clId="{C853A712-13F5-4DE0-8551-72EAA9304202}" dt="2020-09-04T16:19:39.748" v="4"/>
          <ac:graphicFrameMkLst>
            <pc:docMk/>
            <pc:sldMk cId="572461352" sldId="259"/>
            <ac:graphicFrameMk id="3" creationId="{753CC606-EFE8-430C-A037-EE60CAE77443}"/>
          </ac:graphicFrameMkLst>
        </pc:graphicFrameChg>
        <pc:picChg chg="del">
          <ac:chgData name="James Tanton" userId="09cb6c1657debb85" providerId="LiveId" clId="{C853A712-13F5-4DE0-8551-72EAA9304202}" dt="2020-09-04T16:19:38.015" v="1" actId="478"/>
          <ac:picMkLst>
            <pc:docMk/>
            <pc:sldMk cId="572461352" sldId="259"/>
            <ac:picMk id="7" creationId="{461A3D70-0389-4422-8FEF-6406C941A1B6}"/>
          </ac:picMkLst>
        </pc:picChg>
        <pc:picChg chg="del">
          <ac:chgData name="James Tanton" userId="09cb6c1657debb85" providerId="LiveId" clId="{C853A712-13F5-4DE0-8551-72EAA9304202}" dt="2020-09-04T16:19:38.015" v="1" actId="478"/>
          <ac:picMkLst>
            <pc:docMk/>
            <pc:sldMk cId="572461352" sldId="259"/>
            <ac:picMk id="15" creationId="{5534FCB5-2360-40AD-A95B-F984EDC72043}"/>
          </ac:picMkLst>
        </pc:picChg>
        <pc:cxnChg chg="del">
          <ac:chgData name="James Tanton" userId="09cb6c1657debb85" providerId="LiveId" clId="{C853A712-13F5-4DE0-8551-72EAA9304202}" dt="2020-09-04T16:19:38.015" v="1" actId="478"/>
          <ac:cxnSpMkLst>
            <pc:docMk/>
            <pc:sldMk cId="572461352" sldId="259"/>
            <ac:cxnSpMk id="28" creationId="{528DA2FB-89BA-4A7E-9721-EB00E9E31510}"/>
          </ac:cxnSpMkLst>
        </pc:cxnChg>
        <pc:cxnChg chg="del">
          <ac:chgData name="James Tanton" userId="09cb6c1657debb85" providerId="LiveId" clId="{C853A712-13F5-4DE0-8551-72EAA9304202}" dt="2020-09-04T16:19:38.015" v="1" actId="478"/>
          <ac:cxnSpMkLst>
            <pc:docMk/>
            <pc:sldMk cId="572461352" sldId="259"/>
            <ac:cxnSpMk id="30" creationId="{E38B50B5-459D-4C46-934A-D4C937F5175D}"/>
          </ac:cxnSpMkLst>
        </pc:cxnChg>
        <pc:cxnChg chg="del mod">
          <ac:chgData name="James Tanton" userId="09cb6c1657debb85" providerId="LiveId" clId="{C853A712-13F5-4DE0-8551-72EAA9304202}" dt="2020-09-04T16:19:38.015" v="1" actId="478"/>
          <ac:cxnSpMkLst>
            <pc:docMk/>
            <pc:sldMk cId="572461352" sldId="259"/>
            <ac:cxnSpMk id="32" creationId="{57125AEA-6EB8-4DAD-8301-C66E98622DBE}"/>
          </ac:cxnSpMkLst>
        </pc:cxnChg>
        <pc:cxnChg chg="del">
          <ac:chgData name="James Tanton" userId="09cb6c1657debb85" providerId="LiveId" clId="{C853A712-13F5-4DE0-8551-72EAA9304202}" dt="2020-09-04T16:19:38.015" v="1" actId="478"/>
          <ac:cxnSpMkLst>
            <pc:docMk/>
            <pc:sldMk cId="572461352" sldId="259"/>
            <ac:cxnSpMk id="35" creationId="{8DEA646C-0B0D-4ED8-808E-EE12280B19E1}"/>
          </ac:cxnSpMkLst>
        </pc:cxnChg>
      </pc:sldChg>
      <pc:sldChg chg="add del">
        <pc:chgData name="James Tanton" userId="09cb6c1657debb85" providerId="LiveId" clId="{C853A712-13F5-4DE0-8551-72EAA9304202}" dt="2020-09-04T16:19:46.884" v="6" actId="47"/>
        <pc:sldMkLst>
          <pc:docMk/>
          <pc:sldMk cId="1647970917" sldId="260"/>
        </pc:sldMkLst>
      </pc:sldChg>
      <pc:sldChg chg="modSp add mod">
        <pc:chgData name="James Tanton" userId="09cb6c1657debb85" providerId="LiveId" clId="{C853A712-13F5-4DE0-8551-72EAA9304202}" dt="2020-09-04T16:23:36.331" v="106" actId="207"/>
        <pc:sldMkLst>
          <pc:docMk/>
          <pc:sldMk cId="2655779479" sldId="260"/>
        </pc:sldMkLst>
        <pc:spChg chg="mod">
          <ac:chgData name="James Tanton" userId="09cb6c1657debb85" providerId="LiveId" clId="{C853A712-13F5-4DE0-8551-72EAA9304202}" dt="2020-09-04T16:23:36.331" v="106" actId="207"/>
          <ac:spMkLst>
            <pc:docMk/>
            <pc:sldMk cId="2655779479" sldId="260"/>
            <ac:spMk id="19" creationId="{1C59D36B-AC04-4A0D-98C2-0089A6C58C42}"/>
          </ac:spMkLst>
        </pc:spChg>
      </pc:sldChg>
      <pc:sldChg chg="modSp add mod">
        <pc:chgData name="James Tanton" userId="09cb6c1657debb85" providerId="LiveId" clId="{C853A712-13F5-4DE0-8551-72EAA9304202}" dt="2020-09-04T16:23:56.621" v="136" actId="207"/>
        <pc:sldMkLst>
          <pc:docMk/>
          <pc:sldMk cId="3138230107" sldId="261"/>
        </pc:sldMkLst>
        <pc:spChg chg="mod">
          <ac:chgData name="James Tanton" userId="09cb6c1657debb85" providerId="LiveId" clId="{C853A712-13F5-4DE0-8551-72EAA9304202}" dt="2020-09-04T16:23:56.621" v="136" actId="207"/>
          <ac:spMkLst>
            <pc:docMk/>
            <pc:sldMk cId="3138230107" sldId="261"/>
            <ac:spMk id="19" creationId="{1C59D36B-AC04-4A0D-98C2-0089A6C58C42}"/>
          </ac:spMkLst>
        </pc:spChg>
      </pc:sldChg>
      <pc:sldChg chg="modSp add mod">
        <pc:chgData name="James Tanton" userId="09cb6c1657debb85" providerId="LiveId" clId="{C853A712-13F5-4DE0-8551-72EAA9304202}" dt="2020-09-04T16:24:20.252" v="168" actId="20577"/>
        <pc:sldMkLst>
          <pc:docMk/>
          <pc:sldMk cId="2217783172" sldId="262"/>
        </pc:sldMkLst>
        <pc:spChg chg="mod">
          <ac:chgData name="James Tanton" userId="09cb6c1657debb85" providerId="LiveId" clId="{C853A712-13F5-4DE0-8551-72EAA9304202}" dt="2020-09-04T16:24:20.252" v="168" actId="20577"/>
          <ac:spMkLst>
            <pc:docMk/>
            <pc:sldMk cId="2217783172" sldId="262"/>
            <ac:spMk id="19" creationId="{1C59D36B-AC04-4A0D-98C2-0089A6C58C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A293-DB37-4D88-969B-5DD1DE3D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72388-3FC2-425D-95FD-F3C72D6EF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32FAC-4935-423F-A042-1B5A1DE7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CA229-D72D-49AD-8E18-6D8927FD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59683-133D-477E-B3FD-311A41B2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0DB9-B606-4623-A6F7-1F919B8D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F71A0-7A7A-482A-AED1-8C6231D92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DB0A5-3669-41A1-9FF2-30E8F2E1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AC4EF-6E23-4B80-B3BF-E04DAF58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261E9-B99A-4C81-94A0-629261B1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8CDA4-EE9C-4C01-AEE2-A304A52FB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A61D5-2E47-46EE-8230-5B7B665F3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1726B-4F6A-4037-B780-E93CC80C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73C17-76D3-4EE5-BEB0-B6309705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BA1F-798F-4678-A663-CAC3D8D4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5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5724-E5B2-4686-8A3A-E5CF7B41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6766-64BC-4AF1-9A3F-79CB69A4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2285-3540-496A-87BC-A061DF24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D366-CDAD-4859-A30C-3A53AD2B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A499E-B7DD-4460-8C6B-E6BC69DF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A1BE-AA0A-46E5-940A-725C55BC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23F38-3FFB-4054-B172-7D724B493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2529-3058-46D4-97F1-D8F15C96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6CA2-8044-4A7B-9327-9941B453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7FB1-9574-4B73-BE65-420EFECA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8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B140-21A3-4B7A-B205-D4826125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34B8-DB71-4335-8267-EDB660DA7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F6C44-CE5C-453B-9C6A-947941DB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63977-0F7F-4169-BF2D-1316B501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5E5F8-6478-44AF-94D3-62104487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CDB01-6C83-4B5E-84F6-A61ACABC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9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3F82-AC51-4040-A50B-838CFD27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FD382-406F-4191-AC85-A41C01EB0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23B57-B1C0-4D7A-8490-F607408BD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13A9E-CCD6-4FAE-8B77-9D4EF2AA0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34486-0F80-48C6-9AA4-CAC120948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93DFD1-EF16-4B34-8EC4-927DC8ED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AEF26-A78A-47C7-9282-731BB73A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EE681-9559-462C-BF5B-EDD3A457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7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0762-CAEC-4E4C-94C6-4F24DCA4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C1D87-4167-4329-B959-C652D9AC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17187-136C-496C-8E46-5D348BCB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225CE-4575-4677-B557-336E081A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4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A8080-BF51-4478-85B8-EFC5BAD2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8F798-8B35-4446-A25C-04103EEB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24A6-BE34-4843-862F-865BC7D5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232D-751F-4EA4-82A3-D86BDF95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7491-8A93-472A-A2CD-1620A5B9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D5A7B-8129-4933-BCAE-A8817B9AB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C0043-8681-4699-B6F1-11800C04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CE1D9-5D2A-418A-B445-DBBCFCAF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5D569-51FB-4EA6-8990-98DA0976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9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CFB7-3DFD-462B-98F0-E4921796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C01D9-AC8F-4759-9DCD-1B0734932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C9568-A4CC-4AB0-9DD0-CB0C16120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FF50E-B277-4A94-B91F-11E1348E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CCF3B-249E-4B10-974A-2CBEF03C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EC73F-4974-4862-865A-C8E93A2D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99B08-9F86-4CEA-9253-61588663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8932-2B9D-4041-B634-50EFB0D78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13A86-A114-4BB3-8F62-820F11F3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023D-8385-4C05-97A3-E572C2946F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1A1A2-3640-4964-8D0A-DC048D593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CC3E0-1EDC-4C2C-8AB7-DF3334CF0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1E9C-7DC2-4EDB-BDBF-3A6F0ABD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-MN3Yv1EdsM" TargetMode="External"/><Relationship Id="rId3" Type="http://schemas.openxmlformats.org/officeDocument/2006/relationships/video" Target="https://www.youtube.com/embed/LS1e4TqXrRE?feature=oembed" TargetMode="External"/><Relationship Id="rId7" Type="http://schemas.openxmlformats.org/officeDocument/2006/relationships/image" Target="../media/image2.jpeg"/><Relationship Id="rId12" Type="http://schemas.openxmlformats.org/officeDocument/2006/relationships/hyperlink" Target="https://youtu.be/Fr0iQgrh8Lg" TargetMode="External"/><Relationship Id="rId2" Type="http://schemas.openxmlformats.org/officeDocument/2006/relationships/video" Target="https://www.youtube.com/embed/-MN3Yv1EdsM?feature=oembed" TargetMode="External"/><Relationship Id="rId1" Type="http://schemas.openxmlformats.org/officeDocument/2006/relationships/video" Target="https://www.youtube.com/embed/Fr0iQgrh8Lg?feature=oembed" TargetMode="External"/><Relationship Id="rId6" Type="http://schemas.openxmlformats.org/officeDocument/2006/relationships/image" Target="../media/image1.jpeg"/><Relationship Id="rId11" Type="http://schemas.openxmlformats.org/officeDocument/2006/relationships/hyperlink" Target="https://youtu.be/LS1e4TqXrRE" TargetMode="External"/><Relationship Id="rId5" Type="http://schemas.openxmlformats.org/officeDocument/2006/relationships/slideLayout" Target="../slideLayouts/slideLayout1.xml"/><Relationship Id="rId10" Type="http://schemas.openxmlformats.org/officeDocument/2006/relationships/hyperlink" Target="https://globalmathproject.org/personal-polynomial/" TargetMode="External"/><Relationship Id="rId4" Type="http://schemas.openxmlformats.org/officeDocument/2006/relationships/video" Target="https://www.youtube.com/embed/xN1sjmsOgkA?feature=oembed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vDN55fULKA" TargetMode="External"/><Relationship Id="rId2" Type="http://schemas.openxmlformats.org/officeDocument/2006/relationships/hyperlink" Target="https://youtu.be/LS1e4TqXrR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2VLJIw-RvG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youtu.be/-MN3Yv1Eds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youtu.be/7xEsMah8vwc" TargetMode="External"/><Relationship Id="rId4" Type="http://schemas.openxmlformats.org/officeDocument/2006/relationships/hyperlink" Target="https://youtu.be/9yNfikH4Lp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C24244-AAD5-49C7-AAB3-350F33D1C25A}"/>
              </a:ext>
            </a:extLst>
          </p:cNvPr>
          <p:cNvSpPr txBox="1"/>
          <p:nvPr/>
        </p:nvSpPr>
        <p:spPr>
          <a:xfrm>
            <a:off x="2099165" y="88439"/>
            <a:ext cx="771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HOW TO WRITE YOUR NAME IN MATH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85F5B-AC90-4737-B820-642803F2BD48}"/>
              </a:ext>
            </a:extLst>
          </p:cNvPr>
          <p:cNvSpPr txBox="1"/>
          <p:nvPr/>
        </p:nvSpPr>
        <p:spPr>
          <a:xfrm>
            <a:off x="942974" y="1444116"/>
            <a:ext cx="473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 27: </a:t>
            </a:r>
            <a:r>
              <a:rPr lang="en-US" b="1" dirty="0"/>
              <a:t>Initial Content Burst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76B76-6A6C-4389-BBA4-DB54FEEB0EFC}"/>
              </a:ext>
            </a:extLst>
          </p:cNvPr>
          <p:cNvSpPr txBox="1"/>
          <p:nvPr/>
        </p:nvSpPr>
        <p:spPr>
          <a:xfrm>
            <a:off x="703384" y="2892670"/>
            <a:ext cx="5877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Questions</a:t>
            </a:r>
            <a:br>
              <a:rPr lang="en-US" b="1" dirty="0"/>
            </a:br>
            <a:r>
              <a:rPr lang="en-US" dirty="0"/>
              <a:t>1. Why should anyone care?</a:t>
            </a:r>
          </a:p>
          <a:p>
            <a:r>
              <a:rPr lang="en-US" dirty="0"/>
              <a:t>2. Must functions always pass the vertical line test?</a:t>
            </a:r>
          </a:p>
          <a:p>
            <a:r>
              <a:rPr lang="en-US" dirty="0"/>
              <a:t>3. Where the heck did those fractions come from?</a:t>
            </a:r>
          </a:p>
          <a:p>
            <a:r>
              <a:rPr lang="en-US" dirty="0"/>
              <a:t>4. What did Gary do?</a:t>
            </a:r>
          </a:p>
          <a:p>
            <a:r>
              <a:rPr lang="en-US" dirty="0"/>
              <a:t>5. Am I meant to know my equations of curves?</a:t>
            </a:r>
          </a:p>
          <a:p>
            <a:r>
              <a:rPr lang="en-US" dirty="0"/>
              <a:t>6. Can I do piece-wise stuff?</a:t>
            </a:r>
          </a:p>
          <a:p>
            <a:r>
              <a:rPr lang="en-US" dirty="0"/>
              <a:t>7. Can you use geometric constructions to write your name?</a:t>
            </a:r>
          </a:p>
          <a:p>
            <a:r>
              <a:rPr lang="en-US" dirty="0"/>
              <a:t>8. What data could I use to create a given scatter plot?</a:t>
            </a:r>
          </a:p>
          <a:p>
            <a:r>
              <a:rPr lang="en-US" dirty="0"/>
              <a:t>9. Can I do this with my graphing calculator?</a:t>
            </a:r>
          </a:p>
          <a:p>
            <a:r>
              <a:rPr lang="en-US" dirty="0"/>
              <a:t>10. What’s this obsession with </a:t>
            </a:r>
            <a:r>
              <a:rPr lang="en-US" i="1" dirty="0" err="1"/>
              <a:t>x</a:t>
            </a:r>
            <a:r>
              <a:rPr lang="en-US" dirty="0" err="1"/>
              <a:t>s</a:t>
            </a:r>
            <a:r>
              <a:rPr lang="en-US" dirty="0"/>
              <a:t> and </a:t>
            </a:r>
            <a:r>
              <a:rPr lang="en-US" i="1" dirty="0" err="1"/>
              <a:t>y</a:t>
            </a:r>
            <a:r>
              <a:rPr lang="en-US" dirty="0" err="1"/>
              <a:t>s</a:t>
            </a:r>
            <a:r>
              <a:rPr lang="en-US" dirty="0"/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C6D71-01AA-4758-A16C-EBD225C512C6}"/>
              </a:ext>
            </a:extLst>
          </p:cNvPr>
          <p:cNvSpPr txBox="1"/>
          <p:nvPr/>
        </p:nvSpPr>
        <p:spPr>
          <a:xfrm>
            <a:off x="4629150" y="5662659"/>
            <a:ext cx="41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Top vote (4 votes)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B5235-CA77-4768-9DDA-9BA498F52FE2}"/>
              </a:ext>
            </a:extLst>
          </p:cNvPr>
          <p:cNvSpPr txBox="1"/>
          <p:nvPr/>
        </p:nvSpPr>
        <p:spPr>
          <a:xfrm>
            <a:off x="4968386" y="5359552"/>
            <a:ext cx="41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Top vote (4 votes)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9F942-1E33-47C9-8290-2B9C861DEB52}"/>
              </a:ext>
            </a:extLst>
          </p:cNvPr>
          <p:cNvSpPr txBox="1"/>
          <p:nvPr/>
        </p:nvSpPr>
        <p:spPr>
          <a:xfrm>
            <a:off x="5911361" y="5056445"/>
            <a:ext cx="41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Top vote (3 votes)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AEFF82-75B5-4CB1-A1C2-B7F2DE024162}"/>
              </a:ext>
            </a:extLst>
          </p:cNvPr>
          <p:cNvSpPr/>
          <p:nvPr/>
        </p:nvSpPr>
        <p:spPr>
          <a:xfrm>
            <a:off x="655027" y="2853104"/>
            <a:ext cx="7148146" cy="3244361"/>
          </a:xfrm>
          <a:custGeom>
            <a:avLst/>
            <a:gdLst>
              <a:gd name="connsiteX0" fmla="*/ 0 w 7148146"/>
              <a:gd name="connsiteY0" fmla="*/ 0 h 3244361"/>
              <a:gd name="connsiteX1" fmla="*/ 595679 w 7148146"/>
              <a:gd name="connsiteY1" fmla="*/ 0 h 3244361"/>
              <a:gd name="connsiteX2" fmla="*/ 1191358 w 7148146"/>
              <a:gd name="connsiteY2" fmla="*/ 0 h 3244361"/>
              <a:gd name="connsiteX3" fmla="*/ 1715555 w 7148146"/>
              <a:gd name="connsiteY3" fmla="*/ 0 h 3244361"/>
              <a:gd name="connsiteX4" fmla="*/ 2454197 w 7148146"/>
              <a:gd name="connsiteY4" fmla="*/ 0 h 3244361"/>
              <a:gd name="connsiteX5" fmla="*/ 3049876 w 7148146"/>
              <a:gd name="connsiteY5" fmla="*/ 0 h 3244361"/>
              <a:gd name="connsiteX6" fmla="*/ 3788517 w 7148146"/>
              <a:gd name="connsiteY6" fmla="*/ 0 h 3244361"/>
              <a:gd name="connsiteX7" fmla="*/ 4384196 w 7148146"/>
              <a:gd name="connsiteY7" fmla="*/ 0 h 3244361"/>
              <a:gd name="connsiteX8" fmla="*/ 5051357 w 7148146"/>
              <a:gd name="connsiteY8" fmla="*/ 0 h 3244361"/>
              <a:gd name="connsiteX9" fmla="*/ 5718517 w 7148146"/>
              <a:gd name="connsiteY9" fmla="*/ 0 h 3244361"/>
              <a:gd name="connsiteX10" fmla="*/ 6457159 w 7148146"/>
              <a:gd name="connsiteY10" fmla="*/ 0 h 3244361"/>
              <a:gd name="connsiteX11" fmla="*/ 7148146 w 7148146"/>
              <a:gd name="connsiteY11" fmla="*/ 0 h 3244361"/>
              <a:gd name="connsiteX12" fmla="*/ 7148146 w 7148146"/>
              <a:gd name="connsiteY12" fmla="*/ 443396 h 3244361"/>
              <a:gd name="connsiteX13" fmla="*/ 7148146 w 7148146"/>
              <a:gd name="connsiteY13" fmla="*/ 1016566 h 3244361"/>
              <a:gd name="connsiteX14" fmla="*/ 7148146 w 7148146"/>
              <a:gd name="connsiteY14" fmla="*/ 1622181 h 3244361"/>
              <a:gd name="connsiteX15" fmla="*/ 7148146 w 7148146"/>
              <a:gd name="connsiteY15" fmla="*/ 2227795 h 3244361"/>
              <a:gd name="connsiteX16" fmla="*/ 7148146 w 7148146"/>
              <a:gd name="connsiteY16" fmla="*/ 2671191 h 3244361"/>
              <a:gd name="connsiteX17" fmla="*/ 7148146 w 7148146"/>
              <a:gd name="connsiteY17" fmla="*/ 3244361 h 3244361"/>
              <a:gd name="connsiteX18" fmla="*/ 6766912 w 7148146"/>
              <a:gd name="connsiteY18" fmla="*/ 3244361 h 3244361"/>
              <a:gd name="connsiteX19" fmla="*/ 6099751 w 7148146"/>
              <a:gd name="connsiteY19" fmla="*/ 3244361 h 3244361"/>
              <a:gd name="connsiteX20" fmla="*/ 5361110 w 7148146"/>
              <a:gd name="connsiteY20" fmla="*/ 3244361 h 3244361"/>
              <a:gd name="connsiteX21" fmla="*/ 4836912 w 7148146"/>
              <a:gd name="connsiteY21" fmla="*/ 3244361 h 3244361"/>
              <a:gd name="connsiteX22" fmla="*/ 4098270 w 7148146"/>
              <a:gd name="connsiteY22" fmla="*/ 3244361 h 3244361"/>
              <a:gd name="connsiteX23" fmla="*/ 3502592 w 7148146"/>
              <a:gd name="connsiteY23" fmla="*/ 3244361 h 3244361"/>
              <a:gd name="connsiteX24" fmla="*/ 2978394 w 7148146"/>
              <a:gd name="connsiteY24" fmla="*/ 3244361 h 3244361"/>
              <a:gd name="connsiteX25" fmla="*/ 2382715 w 7148146"/>
              <a:gd name="connsiteY25" fmla="*/ 3244361 h 3244361"/>
              <a:gd name="connsiteX26" fmla="*/ 1644074 w 7148146"/>
              <a:gd name="connsiteY26" fmla="*/ 3244361 h 3244361"/>
              <a:gd name="connsiteX27" fmla="*/ 1119876 w 7148146"/>
              <a:gd name="connsiteY27" fmla="*/ 3244361 h 3244361"/>
              <a:gd name="connsiteX28" fmla="*/ 738642 w 7148146"/>
              <a:gd name="connsiteY28" fmla="*/ 3244361 h 3244361"/>
              <a:gd name="connsiteX29" fmla="*/ 0 w 7148146"/>
              <a:gd name="connsiteY29" fmla="*/ 3244361 h 3244361"/>
              <a:gd name="connsiteX30" fmla="*/ 0 w 7148146"/>
              <a:gd name="connsiteY30" fmla="*/ 2671191 h 3244361"/>
              <a:gd name="connsiteX31" fmla="*/ 0 w 7148146"/>
              <a:gd name="connsiteY31" fmla="*/ 2162907 h 3244361"/>
              <a:gd name="connsiteX32" fmla="*/ 0 w 7148146"/>
              <a:gd name="connsiteY32" fmla="*/ 1557293 h 3244361"/>
              <a:gd name="connsiteX33" fmla="*/ 0 w 7148146"/>
              <a:gd name="connsiteY33" fmla="*/ 1113897 h 3244361"/>
              <a:gd name="connsiteX34" fmla="*/ 0 w 7148146"/>
              <a:gd name="connsiteY34" fmla="*/ 573170 h 3244361"/>
              <a:gd name="connsiteX35" fmla="*/ 0 w 7148146"/>
              <a:gd name="connsiteY35" fmla="*/ 0 h 324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48146" h="3244361" extrusionOk="0">
                <a:moveTo>
                  <a:pt x="0" y="0"/>
                </a:moveTo>
                <a:cubicBezTo>
                  <a:pt x="263341" y="-14431"/>
                  <a:pt x="374241" y="2312"/>
                  <a:pt x="595679" y="0"/>
                </a:cubicBezTo>
                <a:cubicBezTo>
                  <a:pt x="817117" y="-2312"/>
                  <a:pt x="1039171" y="15357"/>
                  <a:pt x="1191358" y="0"/>
                </a:cubicBezTo>
                <a:cubicBezTo>
                  <a:pt x="1343545" y="-15357"/>
                  <a:pt x="1599230" y="21168"/>
                  <a:pt x="1715555" y="0"/>
                </a:cubicBezTo>
                <a:cubicBezTo>
                  <a:pt x="1831880" y="-21168"/>
                  <a:pt x="2224963" y="31575"/>
                  <a:pt x="2454197" y="0"/>
                </a:cubicBezTo>
                <a:cubicBezTo>
                  <a:pt x="2683431" y="-31575"/>
                  <a:pt x="2873415" y="43440"/>
                  <a:pt x="3049876" y="0"/>
                </a:cubicBezTo>
                <a:cubicBezTo>
                  <a:pt x="3226337" y="-43440"/>
                  <a:pt x="3546678" y="1507"/>
                  <a:pt x="3788517" y="0"/>
                </a:cubicBezTo>
                <a:cubicBezTo>
                  <a:pt x="4030356" y="-1507"/>
                  <a:pt x="4217145" y="25576"/>
                  <a:pt x="4384196" y="0"/>
                </a:cubicBezTo>
                <a:cubicBezTo>
                  <a:pt x="4551247" y="-25576"/>
                  <a:pt x="4719349" y="58180"/>
                  <a:pt x="5051357" y="0"/>
                </a:cubicBezTo>
                <a:cubicBezTo>
                  <a:pt x="5383365" y="-58180"/>
                  <a:pt x="5548836" y="73499"/>
                  <a:pt x="5718517" y="0"/>
                </a:cubicBezTo>
                <a:cubicBezTo>
                  <a:pt x="5888198" y="-73499"/>
                  <a:pt x="6277715" y="21573"/>
                  <a:pt x="6457159" y="0"/>
                </a:cubicBezTo>
                <a:cubicBezTo>
                  <a:pt x="6636603" y="-21573"/>
                  <a:pt x="6810314" y="1345"/>
                  <a:pt x="7148146" y="0"/>
                </a:cubicBezTo>
                <a:cubicBezTo>
                  <a:pt x="7194818" y="153388"/>
                  <a:pt x="7135315" y="333610"/>
                  <a:pt x="7148146" y="443396"/>
                </a:cubicBezTo>
                <a:cubicBezTo>
                  <a:pt x="7160977" y="553182"/>
                  <a:pt x="7100286" y="898562"/>
                  <a:pt x="7148146" y="1016566"/>
                </a:cubicBezTo>
                <a:cubicBezTo>
                  <a:pt x="7196006" y="1134570"/>
                  <a:pt x="7075602" y="1445741"/>
                  <a:pt x="7148146" y="1622181"/>
                </a:cubicBezTo>
                <a:cubicBezTo>
                  <a:pt x="7220690" y="1798622"/>
                  <a:pt x="7096992" y="2074186"/>
                  <a:pt x="7148146" y="2227795"/>
                </a:cubicBezTo>
                <a:cubicBezTo>
                  <a:pt x="7199300" y="2381404"/>
                  <a:pt x="7131689" y="2493549"/>
                  <a:pt x="7148146" y="2671191"/>
                </a:cubicBezTo>
                <a:cubicBezTo>
                  <a:pt x="7164603" y="2848833"/>
                  <a:pt x="7084683" y="3010915"/>
                  <a:pt x="7148146" y="3244361"/>
                </a:cubicBezTo>
                <a:cubicBezTo>
                  <a:pt x="7053806" y="3257741"/>
                  <a:pt x="6919233" y="3216015"/>
                  <a:pt x="6766912" y="3244361"/>
                </a:cubicBezTo>
                <a:cubicBezTo>
                  <a:pt x="6614591" y="3272707"/>
                  <a:pt x="6422914" y="3210439"/>
                  <a:pt x="6099751" y="3244361"/>
                </a:cubicBezTo>
                <a:cubicBezTo>
                  <a:pt x="5776588" y="3278283"/>
                  <a:pt x="5550413" y="3156314"/>
                  <a:pt x="5361110" y="3244361"/>
                </a:cubicBezTo>
                <a:cubicBezTo>
                  <a:pt x="5171807" y="3332408"/>
                  <a:pt x="4984983" y="3232815"/>
                  <a:pt x="4836912" y="3244361"/>
                </a:cubicBezTo>
                <a:cubicBezTo>
                  <a:pt x="4688841" y="3255907"/>
                  <a:pt x="4389427" y="3234792"/>
                  <a:pt x="4098270" y="3244361"/>
                </a:cubicBezTo>
                <a:cubicBezTo>
                  <a:pt x="3807113" y="3253930"/>
                  <a:pt x="3720317" y="3239421"/>
                  <a:pt x="3502592" y="3244361"/>
                </a:cubicBezTo>
                <a:cubicBezTo>
                  <a:pt x="3284867" y="3249301"/>
                  <a:pt x="3122019" y="3212548"/>
                  <a:pt x="2978394" y="3244361"/>
                </a:cubicBezTo>
                <a:cubicBezTo>
                  <a:pt x="2834769" y="3276174"/>
                  <a:pt x="2595816" y="3237293"/>
                  <a:pt x="2382715" y="3244361"/>
                </a:cubicBezTo>
                <a:cubicBezTo>
                  <a:pt x="2169614" y="3251429"/>
                  <a:pt x="2001067" y="3166360"/>
                  <a:pt x="1644074" y="3244361"/>
                </a:cubicBezTo>
                <a:cubicBezTo>
                  <a:pt x="1287081" y="3322362"/>
                  <a:pt x="1356134" y="3224925"/>
                  <a:pt x="1119876" y="3244361"/>
                </a:cubicBezTo>
                <a:cubicBezTo>
                  <a:pt x="883618" y="3263797"/>
                  <a:pt x="916460" y="3218215"/>
                  <a:pt x="738642" y="3244361"/>
                </a:cubicBezTo>
                <a:cubicBezTo>
                  <a:pt x="560824" y="3270507"/>
                  <a:pt x="294593" y="3240079"/>
                  <a:pt x="0" y="3244361"/>
                </a:cubicBezTo>
                <a:cubicBezTo>
                  <a:pt x="-47554" y="2989678"/>
                  <a:pt x="38859" y="2934991"/>
                  <a:pt x="0" y="2671191"/>
                </a:cubicBezTo>
                <a:cubicBezTo>
                  <a:pt x="-38859" y="2407391"/>
                  <a:pt x="54743" y="2357975"/>
                  <a:pt x="0" y="2162907"/>
                </a:cubicBezTo>
                <a:cubicBezTo>
                  <a:pt x="-54743" y="1967839"/>
                  <a:pt x="1937" y="1825434"/>
                  <a:pt x="0" y="1557293"/>
                </a:cubicBezTo>
                <a:cubicBezTo>
                  <a:pt x="-1937" y="1289152"/>
                  <a:pt x="51691" y="1206370"/>
                  <a:pt x="0" y="1113897"/>
                </a:cubicBezTo>
                <a:cubicBezTo>
                  <a:pt x="-51691" y="1021424"/>
                  <a:pt x="28075" y="773567"/>
                  <a:pt x="0" y="573170"/>
                </a:cubicBezTo>
                <a:cubicBezTo>
                  <a:pt x="-28075" y="372773"/>
                  <a:pt x="51471" y="1315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nline Media 13" title="MESA Aug 27 question 9 video">
            <a:hlinkClick r:id="" action="ppaction://media"/>
            <a:extLst>
              <a:ext uri="{FF2B5EF4-FFF2-40B4-BE49-F238E27FC236}">
                <a16:creationId xmlns:a16="http://schemas.microsoft.com/office/drawing/2014/main" id="{5487C2E2-FCB9-4FBA-AF1E-3B1CEA0B82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421544" y="3154220"/>
            <a:ext cx="1705708" cy="959461"/>
          </a:xfrm>
          <a:prstGeom prst="rect">
            <a:avLst/>
          </a:prstGeom>
        </p:spPr>
      </p:pic>
      <p:pic>
        <p:nvPicPr>
          <p:cNvPr id="15" name="Online Media 14" title="MESA Aug 27 question 10 video">
            <a:hlinkClick r:id="" action="ppaction://media"/>
            <a:extLst>
              <a:ext uri="{FF2B5EF4-FFF2-40B4-BE49-F238E27FC236}">
                <a16:creationId xmlns:a16="http://schemas.microsoft.com/office/drawing/2014/main" id="{2EB7910F-FB7E-4543-860B-7D3EDF10C7F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601808" y="5425777"/>
            <a:ext cx="1813459" cy="102007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41571F-775D-40E1-A12F-989FFF14CBAB}"/>
              </a:ext>
            </a:extLst>
          </p:cNvPr>
          <p:cNvSpPr/>
          <p:nvPr/>
        </p:nvSpPr>
        <p:spPr>
          <a:xfrm>
            <a:off x="769327" y="5680243"/>
            <a:ext cx="5671038" cy="320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95F262E-F67F-4A01-8ABA-1A6EA1428E09}"/>
              </a:ext>
            </a:extLst>
          </p:cNvPr>
          <p:cNvSpPr/>
          <p:nvPr/>
        </p:nvSpPr>
        <p:spPr>
          <a:xfrm>
            <a:off x="769327" y="5392665"/>
            <a:ext cx="5978769" cy="26999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Online Media 25" title="MESAY AUg 27 question 8 video">
            <a:hlinkClick r:id="" action="ppaction://media"/>
            <a:extLst>
              <a:ext uri="{FF2B5EF4-FFF2-40B4-BE49-F238E27FC236}">
                <a16:creationId xmlns:a16="http://schemas.microsoft.com/office/drawing/2014/main" id="{8958336C-6E85-492F-8EB4-23D96272DE26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8018250" y="872065"/>
            <a:ext cx="1572115" cy="88431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6D8E110-D47F-4B9B-8CB2-210BA0C859AE}"/>
              </a:ext>
            </a:extLst>
          </p:cNvPr>
          <p:cNvSpPr/>
          <p:nvPr/>
        </p:nvSpPr>
        <p:spPr>
          <a:xfrm>
            <a:off x="769327" y="5108331"/>
            <a:ext cx="6959111" cy="26675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Online Media 31" title="MESA Aug 27 Initial Content Burst">
            <a:hlinkClick r:id="" action="ppaction://media"/>
            <a:extLst>
              <a:ext uri="{FF2B5EF4-FFF2-40B4-BE49-F238E27FC236}">
                <a16:creationId xmlns:a16="http://schemas.microsoft.com/office/drawing/2014/main" id="{D7941EDC-5AC2-4DC7-A892-6E98E672536B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924351" y="1076899"/>
            <a:ext cx="2422281" cy="1362533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B745F45-2646-47B6-B569-38586A0280EC}"/>
              </a:ext>
            </a:extLst>
          </p:cNvPr>
          <p:cNvSpPr/>
          <p:nvPr/>
        </p:nvSpPr>
        <p:spPr>
          <a:xfrm>
            <a:off x="703384" y="883441"/>
            <a:ext cx="6005147" cy="169779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EA646C-0B0D-4ED8-808E-EE12280B19E1}"/>
              </a:ext>
            </a:extLst>
          </p:cNvPr>
          <p:cNvCxnSpPr/>
          <p:nvPr/>
        </p:nvCxnSpPr>
        <p:spPr>
          <a:xfrm>
            <a:off x="3881804" y="2567581"/>
            <a:ext cx="0" cy="25241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38D7E92-5DAC-4DA3-8BA4-9EB85ED50328}"/>
              </a:ext>
            </a:extLst>
          </p:cNvPr>
          <p:cNvSpPr txBox="1"/>
          <p:nvPr/>
        </p:nvSpPr>
        <p:spPr>
          <a:xfrm>
            <a:off x="10155117" y="4362553"/>
            <a:ext cx="1918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10"/>
              </a:rPr>
              <a:t>https://globalmathproject.org/personal-polynomial/</a:t>
            </a:r>
            <a:endParaRPr lang="en-US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79245F-41A5-49F7-B4FC-C14A4D44BB44}"/>
              </a:ext>
            </a:extLst>
          </p:cNvPr>
          <p:cNvSpPr txBox="1"/>
          <p:nvPr/>
        </p:nvSpPr>
        <p:spPr>
          <a:xfrm>
            <a:off x="7922969" y="1727907"/>
            <a:ext cx="609526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8: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https://youtu.be/LS1e4TqXrRE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314D6F-D44B-4F80-8CCC-866DFF784B24}"/>
              </a:ext>
            </a:extLst>
          </p:cNvPr>
          <p:cNvSpPr txBox="1"/>
          <p:nvPr/>
        </p:nvSpPr>
        <p:spPr>
          <a:xfrm>
            <a:off x="8349395" y="4071730"/>
            <a:ext cx="449616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9: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https://youtu.be/Fr0iQgrh8Lg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3EA0DE-BB06-45B6-BDB6-CE0535A589FE}"/>
              </a:ext>
            </a:extLst>
          </p:cNvPr>
          <p:cNvSpPr txBox="1"/>
          <p:nvPr/>
        </p:nvSpPr>
        <p:spPr>
          <a:xfrm>
            <a:off x="8026011" y="6437262"/>
            <a:ext cx="465003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10: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https://youtu.be/-MN3Yv1EdsM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40F402-6D21-4356-83F5-AD2D1D5EA330}"/>
              </a:ext>
            </a:extLst>
          </p:cNvPr>
          <p:cNvSpPr txBox="1"/>
          <p:nvPr/>
        </p:nvSpPr>
        <p:spPr>
          <a:xfrm>
            <a:off x="9590365" y="908173"/>
            <a:ext cx="161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CONTINUED ON SLIDE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3FEF9E-FCEA-4973-9062-CB7A5191C23E}"/>
              </a:ext>
            </a:extLst>
          </p:cNvPr>
          <p:cNvSpPr txBox="1"/>
          <p:nvPr/>
        </p:nvSpPr>
        <p:spPr>
          <a:xfrm>
            <a:off x="10457763" y="5785085"/>
            <a:ext cx="170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0000"/>
                </a:highlight>
              </a:rPr>
              <a:t>CONTINUED </a:t>
            </a:r>
          </a:p>
          <a:p>
            <a:r>
              <a:rPr lang="en-US" b="1" dirty="0">
                <a:highlight>
                  <a:srgbClr val="FF0000"/>
                </a:highlight>
              </a:rPr>
              <a:t>ON SLIDE 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FC54C4-999C-494E-A67E-577159186199}"/>
              </a:ext>
            </a:extLst>
          </p:cNvPr>
          <p:cNvCxnSpPr/>
          <p:nvPr/>
        </p:nvCxnSpPr>
        <p:spPr>
          <a:xfrm>
            <a:off x="11003573" y="1345223"/>
            <a:ext cx="1161814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5677A8-BF68-4FAB-B6D7-9C6530D7C4BC}"/>
              </a:ext>
            </a:extLst>
          </p:cNvPr>
          <p:cNvCxnSpPr/>
          <p:nvPr/>
        </p:nvCxnSpPr>
        <p:spPr>
          <a:xfrm>
            <a:off x="10555165" y="5578719"/>
            <a:ext cx="16368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2F444B-351E-4AF7-98F1-A40694661265}"/>
              </a:ext>
            </a:extLst>
          </p:cNvPr>
          <p:cNvCxnSpPr/>
          <p:nvPr/>
        </p:nvCxnSpPr>
        <p:spPr>
          <a:xfrm flipV="1">
            <a:off x="7526215" y="2044212"/>
            <a:ext cx="589085" cy="306411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CD9279-5F29-4DED-8A25-0444374D3CE3}"/>
              </a:ext>
            </a:extLst>
          </p:cNvPr>
          <p:cNvCxnSpPr/>
          <p:nvPr/>
        </p:nvCxnSpPr>
        <p:spPr>
          <a:xfrm flipV="1">
            <a:off x="6748096" y="4541227"/>
            <a:ext cx="2842269" cy="10023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4D41A4-6A91-4AAA-B246-4DFCD6949881}"/>
              </a:ext>
            </a:extLst>
          </p:cNvPr>
          <p:cNvCxnSpPr>
            <a:stCxn id="16" idx="3"/>
          </p:cNvCxnSpPr>
          <p:nvPr/>
        </p:nvCxnSpPr>
        <p:spPr>
          <a:xfrm>
            <a:off x="6440365" y="5840496"/>
            <a:ext cx="1644162" cy="679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2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085F5B-AC90-4737-B820-642803F2BD48}"/>
              </a:ext>
            </a:extLst>
          </p:cNvPr>
          <p:cNvSpPr txBox="1"/>
          <p:nvPr/>
        </p:nvSpPr>
        <p:spPr>
          <a:xfrm>
            <a:off x="714372" y="656239"/>
            <a:ext cx="623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 8: </a:t>
            </a:r>
            <a:r>
              <a:rPr lang="en-US" b="1" dirty="0">
                <a:solidFill>
                  <a:srgbClr val="FF0000"/>
                </a:solidFill>
              </a:rPr>
              <a:t>What data could I use to create a given scatter plot?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AEFF82-75B5-4CB1-A1C2-B7F2DE024162}"/>
              </a:ext>
            </a:extLst>
          </p:cNvPr>
          <p:cNvSpPr/>
          <p:nvPr/>
        </p:nvSpPr>
        <p:spPr>
          <a:xfrm>
            <a:off x="276963" y="1863973"/>
            <a:ext cx="6901914" cy="3820253"/>
          </a:xfrm>
          <a:custGeom>
            <a:avLst/>
            <a:gdLst>
              <a:gd name="connsiteX0" fmla="*/ 0 w 6901914"/>
              <a:gd name="connsiteY0" fmla="*/ 0 h 3820253"/>
              <a:gd name="connsiteX1" fmla="*/ 575160 w 6901914"/>
              <a:gd name="connsiteY1" fmla="*/ 0 h 3820253"/>
              <a:gd name="connsiteX2" fmla="*/ 1150319 w 6901914"/>
              <a:gd name="connsiteY2" fmla="*/ 0 h 3820253"/>
              <a:gd name="connsiteX3" fmla="*/ 1656459 w 6901914"/>
              <a:gd name="connsiteY3" fmla="*/ 0 h 3820253"/>
              <a:gd name="connsiteX4" fmla="*/ 2369657 w 6901914"/>
              <a:gd name="connsiteY4" fmla="*/ 0 h 3820253"/>
              <a:gd name="connsiteX5" fmla="*/ 2944817 w 6901914"/>
              <a:gd name="connsiteY5" fmla="*/ 0 h 3820253"/>
              <a:gd name="connsiteX6" fmla="*/ 3658014 w 6901914"/>
              <a:gd name="connsiteY6" fmla="*/ 0 h 3820253"/>
              <a:gd name="connsiteX7" fmla="*/ 4233174 w 6901914"/>
              <a:gd name="connsiteY7" fmla="*/ 0 h 3820253"/>
              <a:gd name="connsiteX8" fmla="*/ 4877353 w 6901914"/>
              <a:gd name="connsiteY8" fmla="*/ 0 h 3820253"/>
              <a:gd name="connsiteX9" fmla="*/ 5521531 w 6901914"/>
              <a:gd name="connsiteY9" fmla="*/ 0 h 3820253"/>
              <a:gd name="connsiteX10" fmla="*/ 6234729 w 6901914"/>
              <a:gd name="connsiteY10" fmla="*/ 0 h 3820253"/>
              <a:gd name="connsiteX11" fmla="*/ 6901914 w 6901914"/>
              <a:gd name="connsiteY11" fmla="*/ 0 h 3820253"/>
              <a:gd name="connsiteX12" fmla="*/ 6901914 w 6901914"/>
              <a:gd name="connsiteY12" fmla="*/ 431143 h 3820253"/>
              <a:gd name="connsiteX13" fmla="*/ 6901914 w 6901914"/>
              <a:gd name="connsiteY13" fmla="*/ 1015096 h 3820253"/>
              <a:gd name="connsiteX14" fmla="*/ 6901914 w 6901914"/>
              <a:gd name="connsiteY14" fmla="*/ 1637251 h 3820253"/>
              <a:gd name="connsiteX15" fmla="*/ 6901914 w 6901914"/>
              <a:gd name="connsiteY15" fmla="*/ 2259407 h 3820253"/>
              <a:gd name="connsiteX16" fmla="*/ 6901914 w 6901914"/>
              <a:gd name="connsiteY16" fmla="*/ 2690550 h 3820253"/>
              <a:gd name="connsiteX17" fmla="*/ 6901914 w 6901914"/>
              <a:gd name="connsiteY17" fmla="*/ 3121692 h 3820253"/>
              <a:gd name="connsiteX18" fmla="*/ 6901914 w 6901914"/>
              <a:gd name="connsiteY18" fmla="*/ 3820253 h 3820253"/>
              <a:gd name="connsiteX19" fmla="*/ 6533812 w 6901914"/>
              <a:gd name="connsiteY19" fmla="*/ 3820253 h 3820253"/>
              <a:gd name="connsiteX20" fmla="*/ 5820614 w 6901914"/>
              <a:gd name="connsiteY20" fmla="*/ 3820253 h 3820253"/>
              <a:gd name="connsiteX21" fmla="*/ 5314474 w 6901914"/>
              <a:gd name="connsiteY21" fmla="*/ 3820253 h 3820253"/>
              <a:gd name="connsiteX22" fmla="*/ 4601276 w 6901914"/>
              <a:gd name="connsiteY22" fmla="*/ 3820253 h 3820253"/>
              <a:gd name="connsiteX23" fmla="*/ 4026116 w 6901914"/>
              <a:gd name="connsiteY23" fmla="*/ 3820253 h 3820253"/>
              <a:gd name="connsiteX24" fmla="*/ 3519976 w 6901914"/>
              <a:gd name="connsiteY24" fmla="*/ 3820253 h 3820253"/>
              <a:gd name="connsiteX25" fmla="*/ 2944817 w 6901914"/>
              <a:gd name="connsiteY25" fmla="*/ 3820253 h 3820253"/>
              <a:gd name="connsiteX26" fmla="*/ 2231619 w 6901914"/>
              <a:gd name="connsiteY26" fmla="*/ 3820253 h 3820253"/>
              <a:gd name="connsiteX27" fmla="*/ 1725478 w 6901914"/>
              <a:gd name="connsiteY27" fmla="*/ 3820253 h 3820253"/>
              <a:gd name="connsiteX28" fmla="*/ 1357376 w 6901914"/>
              <a:gd name="connsiteY28" fmla="*/ 3820253 h 3820253"/>
              <a:gd name="connsiteX29" fmla="*/ 782217 w 6901914"/>
              <a:gd name="connsiteY29" fmla="*/ 3820253 h 3820253"/>
              <a:gd name="connsiteX30" fmla="*/ 0 w 6901914"/>
              <a:gd name="connsiteY30" fmla="*/ 3820253 h 3820253"/>
              <a:gd name="connsiteX31" fmla="*/ 0 w 6901914"/>
              <a:gd name="connsiteY31" fmla="*/ 3350908 h 3820253"/>
              <a:gd name="connsiteX32" fmla="*/ 0 w 6901914"/>
              <a:gd name="connsiteY32" fmla="*/ 2728752 h 3820253"/>
              <a:gd name="connsiteX33" fmla="*/ 0 w 6901914"/>
              <a:gd name="connsiteY33" fmla="*/ 2297609 h 3820253"/>
              <a:gd name="connsiteX34" fmla="*/ 0 w 6901914"/>
              <a:gd name="connsiteY34" fmla="*/ 1751859 h 3820253"/>
              <a:gd name="connsiteX35" fmla="*/ 0 w 6901914"/>
              <a:gd name="connsiteY35" fmla="*/ 1320716 h 3820253"/>
              <a:gd name="connsiteX36" fmla="*/ 0 w 6901914"/>
              <a:gd name="connsiteY36" fmla="*/ 813168 h 3820253"/>
              <a:gd name="connsiteX37" fmla="*/ 0 w 6901914"/>
              <a:gd name="connsiteY37" fmla="*/ 0 h 382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901914" h="3820253" extrusionOk="0">
                <a:moveTo>
                  <a:pt x="0" y="0"/>
                </a:moveTo>
                <a:cubicBezTo>
                  <a:pt x="213402" y="-4767"/>
                  <a:pt x="384061" y="24773"/>
                  <a:pt x="575160" y="0"/>
                </a:cubicBezTo>
                <a:cubicBezTo>
                  <a:pt x="766259" y="-24773"/>
                  <a:pt x="996901" y="31860"/>
                  <a:pt x="1150319" y="0"/>
                </a:cubicBezTo>
                <a:cubicBezTo>
                  <a:pt x="1303737" y="-31860"/>
                  <a:pt x="1463452" y="18177"/>
                  <a:pt x="1656459" y="0"/>
                </a:cubicBezTo>
                <a:cubicBezTo>
                  <a:pt x="1849466" y="-18177"/>
                  <a:pt x="2075416" y="24768"/>
                  <a:pt x="2369657" y="0"/>
                </a:cubicBezTo>
                <a:cubicBezTo>
                  <a:pt x="2663898" y="-24768"/>
                  <a:pt x="2719049" y="377"/>
                  <a:pt x="2944817" y="0"/>
                </a:cubicBezTo>
                <a:cubicBezTo>
                  <a:pt x="3170585" y="-377"/>
                  <a:pt x="3464554" y="53613"/>
                  <a:pt x="3658014" y="0"/>
                </a:cubicBezTo>
                <a:cubicBezTo>
                  <a:pt x="3851474" y="-53613"/>
                  <a:pt x="4071747" y="455"/>
                  <a:pt x="4233174" y="0"/>
                </a:cubicBezTo>
                <a:cubicBezTo>
                  <a:pt x="4394601" y="-455"/>
                  <a:pt x="4563625" y="49689"/>
                  <a:pt x="4877353" y="0"/>
                </a:cubicBezTo>
                <a:cubicBezTo>
                  <a:pt x="5191081" y="-49689"/>
                  <a:pt x="5337260" y="50006"/>
                  <a:pt x="5521531" y="0"/>
                </a:cubicBezTo>
                <a:cubicBezTo>
                  <a:pt x="5705802" y="-50006"/>
                  <a:pt x="5984592" y="45555"/>
                  <a:pt x="6234729" y="0"/>
                </a:cubicBezTo>
                <a:cubicBezTo>
                  <a:pt x="6484866" y="-45555"/>
                  <a:pt x="6589496" y="44648"/>
                  <a:pt x="6901914" y="0"/>
                </a:cubicBezTo>
                <a:cubicBezTo>
                  <a:pt x="6915541" y="167782"/>
                  <a:pt x="6862350" y="293783"/>
                  <a:pt x="6901914" y="431143"/>
                </a:cubicBezTo>
                <a:cubicBezTo>
                  <a:pt x="6941478" y="568503"/>
                  <a:pt x="6898060" y="837006"/>
                  <a:pt x="6901914" y="1015096"/>
                </a:cubicBezTo>
                <a:cubicBezTo>
                  <a:pt x="6905768" y="1193186"/>
                  <a:pt x="6886129" y="1441832"/>
                  <a:pt x="6901914" y="1637251"/>
                </a:cubicBezTo>
                <a:cubicBezTo>
                  <a:pt x="6917699" y="1832671"/>
                  <a:pt x="6840198" y="2067652"/>
                  <a:pt x="6901914" y="2259407"/>
                </a:cubicBezTo>
                <a:cubicBezTo>
                  <a:pt x="6963630" y="2451162"/>
                  <a:pt x="6862109" y="2568987"/>
                  <a:pt x="6901914" y="2690550"/>
                </a:cubicBezTo>
                <a:cubicBezTo>
                  <a:pt x="6941719" y="2812113"/>
                  <a:pt x="6888702" y="2993729"/>
                  <a:pt x="6901914" y="3121692"/>
                </a:cubicBezTo>
                <a:cubicBezTo>
                  <a:pt x="6915126" y="3249655"/>
                  <a:pt x="6895686" y="3632054"/>
                  <a:pt x="6901914" y="3820253"/>
                </a:cubicBezTo>
                <a:cubicBezTo>
                  <a:pt x="6737067" y="3840986"/>
                  <a:pt x="6656602" y="3780330"/>
                  <a:pt x="6533812" y="3820253"/>
                </a:cubicBezTo>
                <a:cubicBezTo>
                  <a:pt x="6411022" y="3860176"/>
                  <a:pt x="6161203" y="3762453"/>
                  <a:pt x="5820614" y="3820253"/>
                </a:cubicBezTo>
                <a:cubicBezTo>
                  <a:pt x="5480025" y="3878053"/>
                  <a:pt x="5428356" y="3780859"/>
                  <a:pt x="5314474" y="3820253"/>
                </a:cubicBezTo>
                <a:cubicBezTo>
                  <a:pt x="5200592" y="3859647"/>
                  <a:pt x="4745247" y="3748714"/>
                  <a:pt x="4601276" y="3820253"/>
                </a:cubicBezTo>
                <a:cubicBezTo>
                  <a:pt x="4457305" y="3891792"/>
                  <a:pt x="4234175" y="3813752"/>
                  <a:pt x="4026116" y="3820253"/>
                </a:cubicBezTo>
                <a:cubicBezTo>
                  <a:pt x="3818057" y="3826754"/>
                  <a:pt x="3703004" y="3782378"/>
                  <a:pt x="3519976" y="3820253"/>
                </a:cubicBezTo>
                <a:cubicBezTo>
                  <a:pt x="3336948" y="3858128"/>
                  <a:pt x="3143417" y="3775037"/>
                  <a:pt x="2944817" y="3820253"/>
                </a:cubicBezTo>
                <a:cubicBezTo>
                  <a:pt x="2746217" y="3865469"/>
                  <a:pt x="2526895" y="3750295"/>
                  <a:pt x="2231619" y="3820253"/>
                </a:cubicBezTo>
                <a:cubicBezTo>
                  <a:pt x="1936343" y="3890211"/>
                  <a:pt x="1949401" y="3766467"/>
                  <a:pt x="1725478" y="3820253"/>
                </a:cubicBezTo>
                <a:cubicBezTo>
                  <a:pt x="1501555" y="3874039"/>
                  <a:pt x="1474489" y="3808530"/>
                  <a:pt x="1357376" y="3820253"/>
                </a:cubicBezTo>
                <a:cubicBezTo>
                  <a:pt x="1240263" y="3831976"/>
                  <a:pt x="1039737" y="3754950"/>
                  <a:pt x="782217" y="3820253"/>
                </a:cubicBezTo>
                <a:cubicBezTo>
                  <a:pt x="524697" y="3885556"/>
                  <a:pt x="200477" y="3797876"/>
                  <a:pt x="0" y="3820253"/>
                </a:cubicBezTo>
                <a:cubicBezTo>
                  <a:pt x="-7344" y="3627838"/>
                  <a:pt x="46961" y="3573548"/>
                  <a:pt x="0" y="3350908"/>
                </a:cubicBezTo>
                <a:cubicBezTo>
                  <a:pt x="-46961" y="3128268"/>
                  <a:pt x="66067" y="3034617"/>
                  <a:pt x="0" y="2728752"/>
                </a:cubicBezTo>
                <a:cubicBezTo>
                  <a:pt x="-66067" y="2422887"/>
                  <a:pt x="14294" y="2479274"/>
                  <a:pt x="0" y="2297609"/>
                </a:cubicBezTo>
                <a:cubicBezTo>
                  <a:pt x="-14294" y="2115944"/>
                  <a:pt x="35765" y="1974139"/>
                  <a:pt x="0" y="1751859"/>
                </a:cubicBezTo>
                <a:cubicBezTo>
                  <a:pt x="-35765" y="1529579"/>
                  <a:pt x="50763" y="1502278"/>
                  <a:pt x="0" y="1320716"/>
                </a:cubicBezTo>
                <a:cubicBezTo>
                  <a:pt x="-50763" y="1139154"/>
                  <a:pt x="43436" y="939932"/>
                  <a:pt x="0" y="813168"/>
                </a:cubicBezTo>
                <a:cubicBezTo>
                  <a:pt x="-43436" y="686404"/>
                  <a:pt x="70748" y="34898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B745F45-2646-47B6-B569-38586A0280EC}"/>
              </a:ext>
            </a:extLst>
          </p:cNvPr>
          <p:cNvSpPr/>
          <p:nvPr/>
        </p:nvSpPr>
        <p:spPr>
          <a:xfrm>
            <a:off x="625413" y="504030"/>
            <a:ext cx="6544702" cy="76646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EA646C-0B0D-4ED8-808E-EE12280B19E1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727920" y="1270490"/>
            <a:ext cx="39584" cy="59348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F79245F-41A5-49F7-B4FC-C14A4D44BB44}"/>
              </a:ext>
            </a:extLst>
          </p:cNvPr>
          <p:cNvSpPr txBox="1"/>
          <p:nvPr/>
        </p:nvSpPr>
        <p:spPr>
          <a:xfrm>
            <a:off x="1155070" y="2059475"/>
            <a:ext cx="514569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in response to the response video: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https://youtu.be/LS1e4TqXrRE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3242E2-F9FA-49E9-9E97-B01C0ECD2E92}"/>
              </a:ext>
            </a:extLst>
          </p:cNvPr>
          <p:cNvSpPr txBox="1"/>
          <p:nvPr/>
        </p:nvSpPr>
        <p:spPr>
          <a:xfrm>
            <a:off x="378074" y="3160561"/>
            <a:ext cx="6745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8.1 Is every graph out there actually just a giant scatter plot?</a:t>
            </a:r>
          </a:p>
          <a:p>
            <a:endParaRPr lang="en-US" dirty="0"/>
          </a:p>
          <a:p>
            <a:r>
              <a:rPr lang="en-US" dirty="0"/>
              <a:t>8.2 Why do we choose 90 degrees for axes in the coordinate plane?</a:t>
            </a:r>
          </a:p>
          <a:p>
            <a:endParaRPr lang="en-US" dirty="0"/>
          </a:p>
          <a:p>
            <a:r>
              <a:rPr lang="en-US" dirty="0"/>
              <a:t>8.3 Is it possible to add a z-axis to a scatter plot?</a:t>
            </a:r>
          </a:p>
          <a:p>
            <a:endParaRPr lang="en-US" dirty="0"/>
          </a:p>
          <a:p>
            <a:r>
              <a:rPr lang="en-US" dirty="0"/>
              <a:t>8.4 If axes don’t have to be 90 degrees, is there a real-life example?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EA6181-53F9-4ED2-AC3E-EAD79728755E}"/>
              </a:ext>
            </a:extLst>
          </p:cNvPr>
          <p:cNvSpPr/>
          <p:nvPr/>
        </p:nvSpPr>
        <p:spPr>
          <a:xfrm>
            <a:off x="331908" y="3112481"/>
            <a:ext cx="6143627" cy="3956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4028EF-64E5-4B44-945A-777280E43CA9}"/>
              </a:ext>
            </a:extLst>
          </p:cNvPr>
          <p:cNvSpPr/>
          <p:nvPr/>
        </p:nvSpPr>
        <p:spPr>
          <a:xfrm>
            <a:off x="378074" y="3653203"/>
            <a:ext cx="6440361" cy="38246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0AAB51-4C05-45B0-9984-DE95B34504A8}"/>
              </a:ext>
            </a:extLst>
          </p:cNvPr>
          <p:cNvSpPr txBox="1"/>
          <p:nvPr/>
        </p:nvSpPr>
        <p:spPr>
          <a:xfrm>
            <a:off x="7877907" y="1973849"/>
            <a:ext cx="401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https://youtu.be/zvDN55fULKA</a:t>
            </a:r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C638C7-AB84-43DE-BD35-FD14E7B16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473" y="263621"/>
            <a:ext cx="3166733" cy="17232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083A91-834B-41FD-9416-219FD4F9D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699" y="2979479"/>
            <a:ext cx="3166733" cy="176177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4DF2F8B-A1A4-4327-8B79-B6E60426FF2F}"/>
              </a:ext>
            </a:extLst>
          </p:cNvPr>
          <p:cNvSpPr txBox="1"/>
          <p:nvPr/>
        </p:nvSpPr>
        <p:spPr>
          <a:xfrm>
            <a:off x="7733202" y="4822554"/>
            <a:ext cx="4236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https://youtu.be/2VLJIw-RvGU</a:t>
            </a:r>
            <a:r>
              <a:rPr lang="en-US" dirty="0"/>
              <a:t>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F506040-DF30-41A2-B51F-EC67E1F809BE}"/>
              </a:ext>
            </a:extLst>
          </p:cNvPr>
          <p:cNvCxnSpPr/>
          <p:nvPr/>
        </p:nvCxnSpPr>
        <p:spPr>
          <a:xfrm>
            <a:off x="0" y="11690"/>
            <a:ext cx="668215" cy="56860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E26839A-D153-42DA-8CCD-EC53054B3145}"/>
              </a:ext>
            </a:extLst>
          </p:cNvPr>
          <p:cNvCxnSpPr/>
          <p:nvPr/>
        </p:nvCxnSpPr>
        <p:spPr>
          <a:xfrm flipV="1">
            <a:off x="6519496" y="2343181"/>
            <a:ext cx="1367203" cy="81738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25E0FD-EAE4-4232-9A4F-C682796E065F}"/>
              </a:ext>
            </a:extLst>
          </p:cNvPr>
          <p:cNvCxnSpPr>
            <a:endCxn id="39" idx="1"/>
          </p:cNvCxnSpPr>
          <p:nvPr/>
        </p:nvCxnSpPr>
        <p:spPr>
          <a:xfrm>
            <a:off x="6818435" y="4035669"/>
            <a:ext cx="914767" cy="9715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7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085F5B-AC90-4737-B820-642803F2BD48}"/>
              </a:ext>
            </a:extLst>
          </p:cNvPr>
          <p:cNvSpPr txBox="1"/>
          <p:nvPr/>
        </p:nvSpPr>
        <p:spPr>
          <a:xfrm>
            <a:off x="855049" y="656239"/>
            <a:ext cx="623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 10: </a:t>
            </a:r>
            <a:r>
              <a:rPr lang="en-US" b="1" dirty="0">
                <a:solidFill>
                  <a:srgbClr val="FF0000"/>
                </a:solidFill>
              </a:rPr>
              <a:t>What’s this obsession with </a:t>
            </a:r>
            <a:r>
              <a:rPr lang="en-US" b="1" i="1" dirty="0" err="1">
                <a:solidFill>
                  <a:srgbClr val="FF0000"/>
                </a:solidFill>
              </a:rPr>
              <a:t>x</a:t>
            </a:r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i="1" dirty="0" err="1">
                <a:solidFill>
                  <a:srgbClr val="FF0000"/>
                </a:solidFill>
              </a:rPr>
              <a:t>y</a:t>
            </a:r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AEFF82-75B5-4CB1-A1C2-B7F2DE024162}"/>
              </a:ext>
            </a:extLst>
          </p:cNvPr>
          <p:cNvSpPr/>
          <p:nvPr/>
        </p:nvSpPr>
        <p:spPr>
          <a:xfrm>
            <a:off x="276962" y="1863973"/>
            <a:ext cx="6921269" cy="4462092"/>
          </a:xfrm>
          <a:custGeom>
            <a:avLst/>
            <a:gdLst>
              <a:gd name="connsiteX0" fmla="*/ 0 w 6921269"/>
              <a:gd name="connsiteY0" fmla="*/ 0 h 4462092"/>
              <a:gd name="connsiteX1" fmla="*/ 576772 w 6921269"/>
              <a:gd name="connsiteY1" fmla="*/ 0 h 4462092"/>
              <a:gd name="connsiteX2" fmla="*/ 1153545 w 6921269"/>
              <a:gd name="connsiteY2" fmla="*/ 0 h 4462092"/>
              <a:gd name="connsiteX3" fmla="*/ 1661105 w 6921269"/>
              <a:gd name="connsiteY3" fmla="*/ 0 h 4462092"/>
              <a:gd name="connsiteX4" fmla="*/ 2376302 w 6921269"/>
              <a:gd name="connsiteY4" fmla="*/ 0 h 4462092"/>
              <a:gd name="connsiteX5" fmla="*/ 2953075 w 6921269"/>
              <a:gd name="connsiteY5" fmla="*/ 0 h 4462092"/>
              <a:gd name="connsiteX6" fmla="*/ 3668273 w 6921269"/>
              <a:gd name="connsiteY6" fmla="*/ 0 h 4462092"/>
              <a:gd name="connsiteX7" fmla="*/ 4245045 w 6921269"/>
              <a:gd name="connsiteY7" fmla="*/ 0 h 4462092"/>
              <a:gd name="connsiteX8" fmla="*/ 4891030 w 6921269"/>
              <a:gd name="connsiteY8" fmla="*/ 0 h 4462092"/>
              <a:gd name="connsiteX9" fmla="*/ 5537015 w 6921269"/>
              <a:gd name="connsiteY9" fmla="*/ 0 h 4462092"/>
              <a:gd name="connsiteX10" fmla="*/ 6252213 w 6921269"/>
              <a:gd name="connsiteY10" fmla="*/ 0 h 4462092"/>
              <a:gd name="connsiteX11" fmla="*/ 6921269 w 6921269"/>
              <a:gd name="connsiteY11" fmla="*/ 0 h 4462092"/>
              <a:gd name="connsiteX12" fmla="*/ 6921269 w 6921269"/>
              <a:gd name="connsiteY12" fmla="*/ 423899 h 4462092"/>
              <a:gd name="connsiteX13" fmla="*/ 6921269 w 6921269"/>
              <a:gd name="connsiteY13" fmla="*/ 1026281 h 4462092"/>
              <a:gd name="connsiteX14" fmla="*/ 6921269 w 6921269"/>
              <a:gd name="connsiteY14" fmla="*/ 1673285 h 4462092"/>
              <a:gd name="connsiteX15" fmla="*/ 6921269 w 6921269"/>
              <a:gd name="connsiteY15" fmla="*/ 2320288 h 4462092"/>
              <a:gd name="connsiteX16" fmla="*/ 6921269 w 6921269"/>
              <a:gd name="connsiteY16" fmla="*/ 2744187 h 4462092"/>
              <a:gd name="connsiteX17" fmla="*/ 6921269 w 6921269"/>
              <a:gd name="connsiteY17" fmla="*/ 3168085 h 4462092"/>
              <a:gd name="connsiteX18" fmla="*/ 6921269 w 6921269"/>
              <a:gd name="connsiteY18" fmla="*/ 3591984 h 4462092"/>
              <a:gd name="connsiteX19" fmla="*/ 6921269 w 6921269"/>
              <a:gd name="connsiteY19" fmla="*/ 4462092 h 4462092"/>
              <a:gd name="connsiteX20" fmla="*/ 6206071 w 6921269"/>
              <a:gd name="connsiteY20" fmla="*/ 4462092 h 4462092"/>
              <a:gd name="connsiteX21" fmla="*/ 5698511 w 6921269"/>
              <a:gd name="connsiteY21" fmla="*/ 4462092 h 4462092"/>
              <a:gd name="connsiteX22" fmla="*/ 4983314 w 6921269"/>
              <a:gd name="connsiteY22" fmla="*/ 4462092 h 4462092"/>
              <a:gd name="connsiteX23" fmla="*/ 4406541 w 6921269"/>
              <a:gd name="connsiteY23" fmla="*/ 4462092 h 4462092"/>
              <a:gd name="connsiteX24" fmla="*/ 3898982 w 6921269"/>
              <a:gd name="connsiteY24" fmla="*/ 4462092 h 4462092"/>
              <a:gd name="connsiteX25" fmla="*/ 3322209 w 6921269"/>
              <a:gd name="connsiteY25" fmla="*/ 4462092 h 4462092"/>
              <a:gd name="connsiteX26" fmla="*/ 2607011 w 6921269"/>
              <a:gd name="connsiteY26" fmla="*/ 4462092 h 4462092"/>
              <a:gd name="connsiteX27" fmla="*/ 2099452 w 6921269"/>
              <a:gd name="connsiteY27" fmla="*/ 4462092 h 4462092"/>
              <a:gd name="connsiteX28" fmla="*/ 1730317 w 6921269"/>
              <a:gd name="connsiteY28" fmla="*/ 4462092 h 4462092"/>
              <a:gd name="connsiteX29" fmla="*/ 1153545 w 6921269"/>
              <a:gd name="connsiteY29" fmla="*/ 4462092 h 4462092"/>
              <a:gd name="connsiteX30" fmla="*/ 507560 w 6921269"/>
              <a:gd name="connsiteY30" fmla="*/ 4462092 h 4462092"/>
              <a:gd name="connsiteX31" fmla="*/ 0 w 6921269"/>
              <a:gd name="connsiteY31" fmla="*/ 4462092 h 4462092"/>
              <a:gd name="connsiteX32" fmla="*/ 0 w 6921269"/>
              <a:gd name="connsiteY32" fmla="*/ 3948951 h 4462092"/>
              <a:gd name="connsiteX33" fmla="*/ 0 w 6921269"/>
              <a:gd name="connsiteY33" fmla="*/ 3525053 h 4462092"/>
              <a:gd name="connsiteX34" fmla="*/ 0 w 6921269"/>
              <a:gd name="connsiteY34" fmla="*/ 2967291 h 4462092"/>
              <a:gd name="connsiteX35" fmla="*/ 0 w 6921269"/>
              <a:gd name="connsiteY35" fmla="*/ 2543392 h 4462092"/>
              <a:gd name="connsiteX36" fmla="*/ 0 w 6921269"/>
              <a:gd name="connsiteY36" fmla="*/ 2030252 h 4462092"/>
              <a:gd name="connsiteX37" fmla="*/ 0 w 6921269"/>
              <a:gd name="connsiteY37" fmla="*/ 1383249 h 4462092"/>
              <a:gd name="connsiteX38" fmla="*/ 0 w 6921269"/>
              <a:gd name="connsiteY38" fmla="*/ 959350 h 4462092"/>
              <a:gd name="connsiteX39" fmla="*/ 0 w 6921269"/>
              <a:gd name="connsiteY39" fmla="*/ 535451 h 4462092"/>
              <a:gd name="connsiteX40" fmla="*/ 0 w 6921269"/>
              <a:gd name="connsiteY40" fmla="*/ 0 h 446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21269" h="4462092" extrusionOk="0">
                <a:moveTo>
                  <a:pt x="0" y="0"/>
                </a:moveTo>
                <a:cubicBezTo>
                  <a:pt x="154829" y="-7685"/>
                  <a:pt x="454136" y="49045"/>
                  <a:pt x="576772" y="0"/>
                </a:cubicBezTo>
                <a:cubicBezTo>
                  <a:pt x="699408" y="-49045"/>
                  <a:pt x="866903" y="50848"/>
                  <a:pt x="1153545" y="0"/>
                </a:cubicBezTo>
                <a:cubicBezTo>
                  <a:pt x="1440187" y="-50848"/>
                  <a:pt x="1517468" y="53971"/>
                  <a:pt x="1661105" y="0"/>
                </a:cubicBezTo>
                <a:cubicBezTo>
                  <a:pt x="1804742" y="-53971"/>
                  <a:pt x="2220819" y="2537"/>
                  <a:pt x="2376302" y="0"/>
                </a:cubicBezTo>
                <a:cubicBezTo>
                  <a:pt x="2531785" y="-2537"/>
                  <a:pt x="2701452" y="56682"/>
                  <a:pt x="2953075" y="0"/>
                </a:cubicBezTo>
                <a:cubicBezTo>
                  <a:pt x="3204698" y="-56682"/>
                  <a:pt x="3347909" y="50912"/>
                  <a:pt x="3668273" y="0"/>
                </a:cubicBezTo>
                <a:cubicBezTo>
                  <a:pt x="3988637" y="-50912"/>
                  <a:pt x="3972874" y="20104"/>
                  <a:pt x="4245045" y="0"/>
                </a:cubicBezTo>
                <a:cubicBezTo>
                  <a:pt x="4517216" y="-20104"/>
                  <a:pt x="4622490" y="9477"/>
                  <a:pt x="4891030" y="0"/>
                </a:cubicBezTo>
                <a:cubicBezTo>
                  <a:pt x="5159570" y="-9477"/>
                  <a:pt x="5346156" y="20621"/>
                  <a:pt x="5537015" y="0"/>
                </a:cubicBezTo>
                <a:cubicBezTo>
                  <a:pt x="5727874" y="-20621"/>
                  <a:pt x="6046457" y="12956"/>
                  <a:pt x="6252213" y="0"/>
                </a:cubicBezTo>
                <a:cubicBezTo>
                  <a:pt x="6457969" y="-12956"/>
                  <a:pt x="6622388" y="55134"/>
                  <a:pt x="6921269" y="0"/>
                </a:cubicBezTo>
                <a:cubicBezTo>
                  <a:pt x="6930805" y="170269"/>
                  <a:pt x="6892322" y="213154"/>
                  <a:pt x="6921269" y="423899"/>
                </a:cubicBezTo>
                <a:cubicBezTo>
                  <a:pt x="6950216" y="634644"/>
                  <a:pt x="6876947" y="832056"/>
                  <a:pt x="6921269" y="1026281"/>
                </a:cubicBezTo>
                <a:cubicBezTo>
                  <a:pt x="6965591" y="1220506"/>
                  <a:pt x="6869530" y="1388453"/>
                  <a:pt x="6921269" y="1673285"/>
                </a:cubicBezTo>
                <a:cubicBezTo>
                  <a:pt x="6973008" y="1958117"/>
                  <a:pt x="6850546" y="2161067"/>
                  <a:pt x="6921269" y="2320288"/>
                </a:cubicBezTo>
                <a:cubicBezTo>
                  <a:pt x="6991992" y="2479509"/>
                  <a:pt x="6896667" y="2644257"/>
                  <a:pt x="6921269" y="2744187"/>
                </a:cubicBezTo>
                <a:cubicBezTo>
                  <a:pt x="6945871" y="2844117"/>
                  <a:pt x="6877609" y="2992725"/>
                  <a:pt x="6921269" y="3168085"/>
                </a:cubicBezTo>
                <a:cubicBezTo>
                  <a:pt x="6964929" y="3343445"/>
                  <a:pt x="6914825" y="3430203"/>
                  <a:pt x="6921269" y="3591984"/>
                </a:cubicBezTo>
                <a:cubicBezTo>
                  <a:pt x="6927713" y="3753765"/>
                  <a:pt x="6823557" y="4265221"/>
                  <a:pt x="6921269" y="4462092"/>
                </a:cubicBezTo>
                <a:cubicBezTo>
                  <a:pt x="6592148" y="4498561"/>
                  <a:pt x="6492933" y="4386752"/>
                  <a:pt x="6206071" y="4462092"/>
                </a:cubicBezTo>
                <a:cubicBezTo>
                  <a:pt x="5919209" y="4537432"/>
                  <a:pt x="5807181" y="4428333"/>
                  <a:pt x="5698511" y="4462092"/>
                </a:cubicBezTo>
                <a:cubicBezTo>
                  <a:pt x="5589841" y="4495851"/>
                  <a:pt x="5303055" y="4392192"/>
                  <a:pt x="4983314" y="4462092"/>
                </a:cubicBezTo>
                <a:cubicBezTo>
                  <a:pt x="4663573" y="4531992"/>
                  <a:pt x="4657506" y="4456275"/>
                  <a:pt x="4406541" y="4462092"/>
                </a:cubicBezTo>
                <a:cubicBezTo>
                  <a:pt x="4155576" y="4467909"/>
                  <a:pt x="4096941" y="4437964"/>
                  <a:pt x="3898982" y="4462092"/>
                </a:cubicBezTo>
                <a:cubicBezTo>
                  <a:pt x="3701023" y="4486220"/>
                  <a:pt x="3602433" y="4445686"/>
                  <a:pt x="3322209" y="4462092"/>
                </a:cubicBezTo>
                <a:cubicBezTo>
                  <a:pt x="3041985" y="4478498"/>
                  <a:pt x="2917560" y="4434878"/>
                  <a:pt x="2607011" y="4462092"/>
                </a:cubicBezTo>
                <a:cubicBezTo>
                  <a:pt x="2296462" y="4489306"/>
                  <a:pt x="2338080" y="4434779"/>
                  <a:pt x="2099452" y="4462092"/>
                </a:cubicBezTo>
                <a:cubicBezTo>
                  <a:pt x="1860824" y="4489405"/>
                  <a:pt x="1866447" y="4421378"/>
                  <a:pt x="1730317" y="4462092"/>
                </a:cubicBezTo>
                <a:cubicBezTo>
                  <a:pt x="1594188" y="4502806"/>
                  <a:pt x="1294683" y="4461178"/>
                  <a:pt x="1153545" y="4462092"/>
                </a:cubicBezTo>
                <a:cubicBezTo>
                  <a:pt x="1012407" y="4463006"/>
                  <a:pt x="702787" y="4438798"/>
                  <a:pt x="507560" y="4462092"/>
                </a:cubicBezTo>
                <a:cubicBezTo>
                  <a:pt x="312333" y="4485386"/>
                  <a:pt x="115962" y="4454596"/>
                  <a:pt x="0" y="4462092"/>
                </a:cubicBezTo>
                <a:cubicBezTo>
                  <a:pt x="-33504" y="4341585"/>
                  <a:pt x="22901" y="4193516"/>
                  <a:pt x="0" y="3948951"/>
                </a:cubicBezTo>
                <a:cubicBezTo>
                  <a:pt x="-22901" y="3704386"/>
                  <a:pt x="41915" y="3733067"/>
                  <a:pt x="0" y="3525053"/>
                </a:cubicBezTo>
                <a:cubicBezTo>
                  <a:pt x="-41915" y="3317039"/>
                  <a:pt x="20376" y="3241042"/>
                  <a:pt x="0" y="2967291"/>
                </a:cubicBezTo>
                <a:cubicBezTo>
                  <a:pt x="-20376" y="2693540"/>
                  <a:pt x="50393" y="2754033"/>
                  <a:pt x="0" y="2543392"/>
                </a:cubicBezTo>
                <a:cubicBezTo>
                  <a:pt x="-50393" y="2332751"/>
                  <a:pt x="22972" y="2230025"/>
                  <a:pt x="0" y="2030252"/>
                </a:cubicBezTo>
                <a:cubicBezTo>
                  <a:pt x="-22972" y="1830479"/>
                  <a:pt x="65714" y="1537861"/>
                  <a:pt x="0" y="1383249"/>
                </a:cubicBezTo>
                <a:cubicBezTo>
                  <a:pt x="-65714" y="1228637"/>
                  <a:pt x="13893" y="1147140"/>
                  <a:pt x="0" y="959350"/>
                </a:cubicBezTo>
                <a:cubicBezTo>
                  <a:pt x="-13893" y="771560"/>
                  <a:pt x="35403" y="722776"/>
                  <a:pt x="0" y="535451"/>
                </a:cubicBezTo>
                <a:cubicBezTo>
                  <a:pt x="-35403" y="348126"/>
                  <a:pt x="57416" y="11104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B745F45-2646-47B6-B569-38586A0280EC}"/>
              </a:ext>
            </a:extLst>
          </p:cNvPr>
          <p:cNvSpPr/>
          <p:nvPr/>
        </p:nvSpPr>
        <p:spPr>
          <a:xfrm>
            <a:off x="757299" y="413906"/>
            <a:ext cx="5999588" cy="85218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EA646C-0B0D-4ED8-808E-EE12280B19E1}"/>
              </a:ext>
            </a:extLst>
          </p:cNvPr>
          <p:cNvCxnSpPr>
            <a:cxnSpLocks/>
          </p:cNvCxnSpPr>
          <p:nvPr/>
        </p:nvCxnSpPr>
        <p:spPr>
          <a:xfrm>
            <a:off x="3604846" y="1266091"/>
            <a:ext cx="0" cy="55831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3242E2-F9FA-49E9-9E97-B01C0ECD2E92}"/>
                  </a:ext>
                </a:extLst>
              </p:cNvPr>
              <p:cNvSpPr txBox="1"/>
              <p:nvPr/>
            </p:nvSpPr>
            <p:spPr>
              <a:xfrm>
                <a:off x="378074" y="3103684"/>
                <a:ext cx="674516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10.1 Why did we use things like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∆,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why did we transition from </a:t>
                </a:r>
                <a:r>
                  <a:rPr lang="en-US" dirty="0" err="1"/>
                  <a:t>x,y,z</a:t>
                </a:r>
                <a:r>
                  <a:rPr lang="en-US" dirty="0"/>
                  <a:t> to these?</a:t>
                </a:r>
              </a:p>
              <a:p>
                <a:endParaRPr lang="en-US" dirty="0"/>
              </a:p>
              <a:p>
                <a:r>
                  <a:rPr lang="en-US" dirty="0"/>
                  <a:t>10.2 How was PEMDAS created?</a:t>
                </a:r>
              </a:p>
              <a:p>
                <a:endParaRPr lang="en-US" dirty="0"/>
              </a:p>
              <a:p>
                <a:r>
                  <a:rPr lang="en-US" dirty="0"/>
                  <a:t>10.3 How are math conventions created in general?</a:t>
                </a:r>
              </a:p>
              <a:p>
                <a:endParaRPr lang="en-US" dirty="0"/>
              </a:p>
              <a:p>
                <a:r>
                  <a:rPr lang="en-US" dirty="0"/>
                  <a:t>10.4 Why do we unconsciously solve stuff?</a:t>
                </a:r>
              </a:p>
              <a:p>
                <a:endParaRPr lang="en-US" dirty="0"/>
              </a:p>
              <a:p>
                <a:r>
                  <a:rPr lang="en-US" dirty="0"/>
                  <a:t>10.5 Why does everyone think that </a:t>
                </a:r>
                <a:r>
                  <a:rPr lang="en-US" dirty="0" err="1"/>
                  <a:t>Mr</a:t>
                </a:r>
                <a:r>
                  <a:rPr lang="en-US" dirty="0"/>
                  <a:t> Moneybags in Monopoly have a monocle?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3242E2-F9FA-49E9-9E97-B01C0ECD2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74" y="3103684"/>
                <a:ext cx="6745165" cy="3139321"/>
              </a:xfrm>
              <a:prstGeom prst="rect">
                <a:avLst/>
              </a:prstGeom>
              <a:blipFill>
                <a:blip r:embed="rId2"/>
                <a:stretch>
                  <a:fillRect l="-723" t="-971" r="-994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095E3F-6994-44C7-851F-49F918A37A49}"/>
              </a:ext>
            </a:extLst>
          </p:cNvPr>
          <p:cNvSpPr/>
          <p:nvPr/>
        </p:nvSpPr>
        <p:spPr>
          <a:xfrm>
            <a:off x="331908" y="3103684"/>
            <a:ext cx="6745165" cy="70777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7BE96E-5B05-4BF1-A985-0EE7AFC64649}"/>
              </a:ext>
            </a:extLst>
          </p:cNvPr>
          <p:cNvSpPr/>
          <p:nvPr/>
        </p:nvSpPr>
        <p:spPr>
          <a:xfrm>
            <a:off x="276963" y="4466488"/>
            <a:ext cx="5200644" cy="43521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A3D70-0389-4422-8FEF-6406C941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522" y="699180"/>
            <a:ext cx="2283430" cy="12248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59840D-3CA6-45BC-A08E-26276F10E3CB}"/>
              </a:ext>
            </a:extLst>
          </p:cNvPr>
          <p:cNvSpPr txBox="1"/>
          <p:nvPr/>
        </p:nvSpPr>
        <p:spPr>
          <a:xfrm>
            <a:off x="8138380" y="1973849"/>
            <a:ext cx="3441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https://youtu.be/9yNfikH4LpQ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4FB5D-4A50-48AB-9E8E-412AA6C4B920}"/>
              </a:ext>
            </a:extLst>
          </p:cNvPr>
          <p:cNvSpPr txBox="1"/>
          <p:nvPr/>
        </p:nvSpPr>
        <p:spPr>
          <a:xfrm>
            <a:off x="8138380" y="4998399"/>
            <a:ext cx="3168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https://youtu.be/7xEsMah8vwc</a:t>
            </a: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4FCB5-2360-40AD-A95B-F984EDC72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110" y="3811465"/>
            <a:ext cx="2156716" cy="11869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5F9329B-40C2-4B07-8DE9-E2E874015A7C}"/>
              </a:ext>
            </a:extLst>
          </p:cNvPr>
          <p:cNvSpPr txBox="1"/>
          <p:nvPr/>
        </p:nvSpPr>
        <p:spPr>
          <a:xfrm>
            <a:off x="1155070" y="2059475"/>
            <a:ext cx="514569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in response to the response video: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https://youtu.be/-MN3Yv1EdsM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8DA2FB-89BA-4A7E-9721-EB00E9E31510}"/>
              </a:ext>
            </a:extLst>
          </p:cNvPr>
          <p:cNvCxnSpPr/>
          <p:nvPr/>
        </p:nvCxnSpPr>
        <p:spPr>
          <a:xfrm>
            <a:off x="0" y="202223"/>
            <a:ext cx="791308" cy="303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8B50B5-459D-4C46-934A-D4C937F5175D}"/>
              </a:ext>
            </a:extLst>
          </p:cNvPr>
          <p:cNvCxnSpPr/>
          <p:nvPr/>
        </p:nvCxnSpPr>
        <p:spPr>
          <a:xfrm flipV="1">
            <a:off x="7090995" y="2268415"/>
            <a:ext cx="1119115" cy="10067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7125AEA-6EB8-4DAD-8301-C66E98622DBE}"/>
              </a:ext>
            </a:extLst>
          </p:cNvPr>
          <p:cNvCxnSpPr>
            <a:stCxn id="6" idx="3"/>
            <a:endCxn id="18" idx="1"/>
          </p:cNvCxnSpPr>
          <p:nvPr/>
        </p:nvCxnSpPr>
        <p:spPr>
          <a:xfrm>
            <a:off x="5477607" y="4684098"/>
            <a:ext cx="2660773" cy="49896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8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C59D36B-AC04-4A0D-98C2-0089A6C58C42}"/>
              </a:ext>
            </a:extLst>
          </p:cNvPr>
          <p:cNvSpPr txBox="1"/>
          <p:nvPr/>
        </p:nvSpPr>
        <p:spPr>
          <a:xfrm>
            <a:off x="175846" y="180241"/>
            <a:ext cx="114915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8.1 QUESTIONS</a:t>
            </a: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**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Are Equations and Functions the same thing?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(This was your question asked)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 my thinking when you asked that was no. That's because not every equation is a function. For example, y^2 = x. It would not pass the vertical line test because there can be two outputs for the same input.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This is also the same for things like ellipses too.</a:t>
            </a: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 rather than asking are they the same, I'd like the ask the following: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Why are we obsessed with equations always having to be functions? </a:t>
            </a: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**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Another question because I love 3-D graphing: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 there an equation that is a function on a 2-D plane that isn't a function in a 3-D plane? </a:t>
            </a: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**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Why aren't we teaching students about 3-D planes in high school? Wouldn't it give them a better understanding of solid shapes in geometry?</a:t>
            </a:r>
          </a:p>
        </p:txBody>
      </p:sp>
    </p:spTree>
    <p:extLst>
      <p:ext uri="{BB962C8B-B14F-4D97-AF65-F5344CB8AC3E}">
        <p14:creationId xmlns:p14="http://schemas.microsoft.com/office/powerpoint/2010/main" val="5724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C59D36B-AC04-4A0D-98C2-0089A6C58C42}"/>
              </a:ext>
            </a:extLst>
          </p:cNvPr>
          <p:cNvSpPr txBox="1"/>
          <p:nvPr/>
        </p:nvSpPr>
        <p:spPr>
          <a:xfrm>
            <a:off x="175846" y="180241"/>
            <a:ext cx="1149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8.2 QUESTIONS </a:t>
            </a:r>
          </a:p>
        </p:txBody>
      </p:sp>
    </p:spTree>
    <p:extLst>
      <p:ext uri="{BB962C8B-B14F-4D97-AF65-F5344CB8AC3E}">
        <p14:creationId xmlns:p14="http://schemas.microsoft.com/office/powerpoint/2010/main" val="265577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C59D36B-AC04-4A0D-98C2-0089A6C58C42}"/>
              </a:ext>
            </a:extLst>
          </p:cNvPr>
          <p:cNvSpPr txBox="1"/>
          <p:nvPr/>
        </p:nvSpPr>
        <p:spPr>
          <a:xfrm>
            <a:off x="175846" y="180241"/>
            <a:ext cx="1149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10.1 QUESTIONS</a:t>
            </a:r>
          </a:p>
        </p:txBody>
      </p:sp>
    </p:spTree>
    <p:extLst>
      <p:ext uri="{BB962C8B-B14F-4D97-AF65-F5344CB8AC3E}">
        <p14:creationId xmlns:p14="http://schemas.microsoft.com/office/powerpoint/2010/main" val="313823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C59D36B-AC04-4A0D-98C2-0089A6C58C42}"/>
              </a:ext>
            </a:extLst>
          </p:cNvPr>
          <p:cNvSpPr txBox="1"/>
          <p:nvPr/>
        </p:nvSpPr>
        <p:spPr>
          <a:xfrm>
            <a:off x="175846" y="180241"/>
            <a:ext cx="114915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10.3 QUESTIONS</a:t>
            </a:r>
          </a:p>
          <a:p>
            <a:pPr algn="l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**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Vinculum: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 it the same line we use to give segment notation?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My main thought of this is that maybe it stems from all the points can be individually grouped into a segment. Then, adding the arrows at the end for a line makes the vinculum continuous.</a:t>
            </a: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Side comment: Math history is so cool and amazing. Though, learning the print pressing solidified my statement that mathematicians are lazy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haha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!)</a:t>
            </a: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8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7121</TotalTime>
  <Words>632</Words>
  <Application>Microsoft Office PowerPoint</Application>
  <PresentationFormat>Widescreen</PresentationFormat>
  <Paragraphs>63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Tanton</dc:creator>
  <cp:lastModifiedBy>James Tanton</cp:lastModifiedBy>
  <cp:revision>4</cp:revision>
  <cp:lastPrinted>2020-09-03T15:39:50Z</cp:lastPrinted>
  <dcterms:created xsi:type="dcterms:W3CDTF">2020-08-27T22:21:01Z</dcterms:created>
  <dcterms:modified xsi:type="dcterms:W3CDTF">2020-09-16T16:22:02Z</dcterms:modified>
</cp:coreProperties>
</file>