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74" r:id="rId3"/>
    <p:sldId id="296" r:id="rId4"/>
    <p:sldId id="261" r:id="rId5"/>
    <p:sldId id="263" r:id="rId6"/>
    <p:sldId id="276" r:id="rId7"/>
    <p:sldId id="256" r:id="rId8"/>
    <p:sldId id="277" r:id="rId9"/>
    <p:sldId id="278" r:id="rId10"/>
    <p:sldId id="260" r:id="rId11"/>
    <p:sldId id="279" r:id="rId12"/>
    <p:sldId id="264" r:id="rId13"/>
    <p:sldId id="297" r:id="rId14"/>
    <p:sldId id="299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5" r:id="rId27"/>
    <p:sldId id="314" r:id="rId2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tanton" initials="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58" autoAdjust="0"/>
  </p:normalViewPr>
  <p:slideViewPr>
    <p:cSldViewPr>
      <p:cViewPr varScale="1">
        <p:scale>
          <a:sx n="89" d="100"/>
          <a:sy n="89" d="100"/>
        </p:scale>
        <p:origin x="1377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39:41.156" idx="1">
    <p:pos x="10" y="10"/>
    <p:text>
One of the ge</p:text>
  </p:cm>
  <p:cm authorId="0" dt="2011-07-25T16:40:15.531" idx="2">
    <p:pos x="106" y="106"/>
    <p:text>
One of the genius principles from my last SIGMAA talk: The Power of a Picture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54:02.125" idx="5">
    <p:pos x="5129" y="2955"/>
    <p:text>Any honeycomb path corresponds to a partition of N into 1s and 2s.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39:41.156" idx="1">
    <p:pos x="10" y="10"/>
    <p:text>
One of the ge</p:text>
  </p:cm>
  <p:cm authorId="0" dt="2011-07-25T16:40:15.531" idx="2">
    <p:pos x="106" y="106"/>
    <p:text>
One of the genius principles from my last SIGMAA talk: The Power of a Picture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A89C4A-9D76-45DE-8D58-D85975ACC507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731EA6-13C3-4744-B7BD-80E8C2E85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9EEC3-8585-47E5-95CB-16B7A81DFDB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48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31EA6-13C3-4744-B7BD-80E8C2E85D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8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9EEC3-8585-47E5-95CB-16B7A81DFDBB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56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CADB-A1D3-4247-9296-6436D8E30A0B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76E7-B61A-4D82-BE42-07EF392B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2B25-D9DC-40DB-BE92-353946A1451A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6D71-A11A-4539-8C40-7036E9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AFB4-CBBF-47E3-BACE-1E0567628A77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D4F0-4368-4801-A8E0-2936EA33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AEF6-2470-4748-9A4E-B5DB051C13BB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A48D-F292-495B-B9EA-DFFBFEDD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4F25-ADFF-4889-884B-447621A5C054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00E1-1FD4-49FD-A207-F57B55E93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5BC9-2A2E-49C6-9EAE-E072D8AD88CC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4645-D549-4D26-A1AC-C3C0E8ED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D6FC-907E-4D31-B14B-691EEDEE68DA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EB6C-A1AA-4AF2-B32E-1F941374D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1C51-6DD3-4D79-812E-80B5BE3AA1E4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9A3A-1D57-4FB7-B11A-DB484F65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7DE6-B07E-408A-88CA-9D9FFB66D34B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7CE1-8127-4C71-971B-B2695852A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43BC-BC7C-4DA4-805B-1D887C287EFC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BC2C-BD28-4536-A6AB-A018859A6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8489-8522-4330-B2D4-D0B218D02AB7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1890-1E90-44BA-BDA7-C5C9C8CE0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448DD-D3AD-4924-853F-DB07524BB3E7}" type="datetimeFigureOut">
              <a:rPr lang="en-US"/>
              <a:pPr>
                <a:defRPr/>
              </a:pPr>
              <a:t>7/28/2015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0B6759-93E6-4CB7-8FBB-4FF8E8533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hyperlink" Target="http://www.gdayma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amestanton.com/" TargetMode="External"/><Relationship Id="rId5" Type="http://schemas.openxmlformats.org/officeDocument/2006/relationships/hyperlink" Target="http://www.maa.org/ci" TargetMode="External"/><Relationship Id="rId4" Type="http://schemas.openxmlformats.org/officeDocument/2006/relationships/hyperlink" Target="mailto:jtanton@ma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1.png"/><Relationship Id="rId7" Type="http://schemas.openxmlformats.org/officeDocument/2006/relationships/hyperlink" Target="http://www.gdaymat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amestanton.com/" TargetMode="External"/><Relationship Id="rId5" Type="http://schemas.openxmlformats.org/officeDocument/2006/relationships/hyperlink" Target="http://www.maa.org/ci" TargetMode="External"/><Relationship Id="rId4" Type="http://schemas.openxmlformats.org/officeDocument/2006/relationships/hyperlink" Target="mailto:jtanton@maa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A LITTLE SOMETHING ABOUT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DOTS AND DASHES</a:t>
            </a:r>
            <a:endParaRPr lang="en-US" b="1" dirty="0">
              <a:latin typeface="+mn-lt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25527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352800"/>
            <a:ext cx="6781800" cy="25545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James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Tanton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MAA Mathematician-at-Large</a:t>
            </a: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jtanton@maa.org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Curriculum Inspirations: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www.maa.org/ci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Stuff: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www.jamestanton.com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Courses: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www.gdaymath.com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1" y="3810000"/>
            <a:ext cx="7848600" cy="2194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1" y="1198810"/>
            <a:ext cx="7315199" cy="2205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400"/>
            <a:ext cx="8364160" cy="2586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Further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657995"/>
            <a:ext cx="4171978" cy="138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30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3400" y="1143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typical application: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8305800" cy="1123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488153"/>
            <a:ext cx="2971800" cy="3267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488153"/>
            <a:ext cx="3381375" cy="2800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5753100" cy="820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533400" y="2438400"/>
            <a:ext cx="5105400" cy="1362299"/>
            <a:chOff x="533400" y="2438400"/>
            <a:chExt cx="5105400" cy="1362299"/>
          </a:xfrm>
        </p:grpSpPr>
        <p:sp>
          <p:nvSpPr>
            <p:cNvPr id="10" name="TextBox 9"/>
            <p:cNvSpPr txBox="1"/>
            <p:nvPr/>
          </p:nvSpPr>
          <p:spPr>
            <a:xfrm>
              <a:off x="533400" y="2438400"/>
              <a:ext cx="510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the same way we establish: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3241829"/>
              <a:ext cx="4495800" cy="558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685800" y="4343400"/>
            <a:ext cx="4800600" cy="1232723"/>
            <a:chOff x="685800" y="4343400"/>
            <a:chExt cx="4800600" cy="1232723"/>
          </a:xfrm>
        </p:grpSpPr>
        <p:sp>
          <p:nvSpPr>
            <p:cNvPr id="12" name="TextBox 11"/>
            <p:cNvSpPr txBox="1"/>
            <p:nvPr/>
          </p:nvSpPr>
          <p:spPr>
            <a:xfrm>
              <a:off x="685800" y="4343400"/>
              <a:ext cx="48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 can’t help but ask …</a:t>
              </a:r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5029200"/>
              <a:ext cx="4267200" cy="5469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079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1143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Natural Next Questions: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676400"/>
            <a:ext cx="6781800" cy="4667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7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8065" y="5105400"/>
            <a:ext cx="7250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</a:t>
            </a:r>
            <a:r>
              <a:rPr lang="el-GR" i="1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is Cantor’s first transfinite ordinal. </a:t>
            </a:r>
          </a:p>
          <a:p>
            <a:endParaRPr lang="en-US" dirty="0"/>
          </a:p>
          <a:p>
            <a:r>
              <a:rPr lang="en-US" dirty="0" smtClean="0"/>
              <a:t>(By the way, 1 + </a:t>
            </a:r>
            <a:r>
              <a:rPr lang="el-GR" i="1" dirty="0" smtClean="0"/>
              <a:t>ω</a:t>
            </a:r>
            <a:r>
              <a:rPr lang="en-US" i="1" dirty="0" smtClean="0"/>
              <a:t> = </a:t>
            </a:r>
            <a:r>
              <a:rPr lang="el-GR" i="1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is different from </a:t>
            </a:r>
            <a:r>
              <a:rPr lang="el-GR" i="1" dirty="0" smtClean="0"/>
              <a:t>ω</a:t>
            </a:r>
            <a:r>
              <a:rPr lang="en-US" i="1" dirty="0"/>
              <a:t> </a:t>
            </a:r>
            <a:r>
              <a:rPr lang="en-US" i="1" dirty="0" smtClean="0"/>
              <a:t>+ </a:t>
            </a:r>
            <a:r>
              <a:rPr lang="en-US" dirty="0" smtClean="0"/>
              <a:t>1.)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296" y="1066800"/>
            <a:ext cx="6962775" cy="3724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5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001000" cy="2497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3821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fun thinking …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267200"/>
            <a:ext cx="7953375" cy="1578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92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While we have some time 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0" y="1905000"/>
            <a:ext cx="7696200" cy="3962400"/>
            <a:chOff x="762000" y="1905000"/>
            <a:chExt cx="7696200" cy="3962400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1905000"/>
              <a:ext cx="769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Fibonacci numbers arise in pictures of dots and dashes as follows: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600" y="2743200"/>
              <a:ext cx="5720734" cy="3124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600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Curve the dashes and make parentheses.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 second Fibonacci number?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548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WHY YES!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1828800"/>
            <a:ext cx="7772400" cy="2953011"/>
            <a:chOff x="685800" y="1828800"/>
            <a:chExt cx="7772400" cy="2953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2362200"/>
              <a:ext cx="7615171" cy="24196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85800" y="1828800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 Count how many ways to arrange non-nested parentheses.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99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533400" y="1219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1, 1, 2, 3, 5, 8, 13, 21, 34, 55, 89, 144, 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" y="2057400"/>
            <a:ext cx="8077200" cy="4029075"/>
            <a:chOff x="228600" y="2057400"/>
            <a:chExt cx="8077200" cy="4029075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228600" y="2057400"/>
              <a:ext cx="807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The Fibonacci numbers </a:t>
              </a:r>
              <a:r>
                <a:rPr lang="en-US" dirty="0"/>
                <a:t>arise from a classic </a:t>
              </a:r>
              <a:r>
                <a:rPr lang="en-US" dirty="0" smtClean="0"/>
                <a:t>honeycomb path-counting </a:t>
              </a:r>
              <a:r>
                <a:rPr lang="en-US" dirty="0"/>
                <a:t>puzzle: </a:t>
              </a:r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2971800"/>
              <a:ext cx="5105400" cy="178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5181600"/>
              <a:ext cx="248602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87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878" y="1600200"/>
            <a:ext cx="4821844" cy="4214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1580478"/>
            <a:ext cx="5029200" cy="4462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0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74295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7381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419600"/>
            <a:ext cx="7410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95800"/>
            <a:ext cx="7286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495800"/>
            <a:ext cx="73247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9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990600"/>
            <a:ext cx="74676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81000" y="3048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“second Fibonacci numbers” we saw for non-nested parentheses are the numbers on the top row.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7200" y="4163238"/>
            <a:ext cx="7924800" cy="1932762"/>
            <a:chOff x="457200" y="3742769"/>
            <a:chExt cx="7924800" cy="19327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6400" y="3742769"/>
              <a:ext cx="5105400" cy="83604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457200" y="5029200"/>
              <a:ext cx="792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Each path to a cell on the top row dictates which dots on the bottom row to place in parentheses, and vice versa.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16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ridiculously large number of Fibonacci properties can be explained </a:t>
            </a:r>
          </a:p>
          <a:p>
            <a:r>
              <a:rPr lang="en-US" dirty="0"/>
              <a:t>w</a:t>
            </a:r>
            <a:r>
              <a:rPr lang="en-US" dirty="0" smtClean="0"/>
              <a:t>ith this visual.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2347384"/>
            <a:ext cx="7924800" cy="3062816"/>
            <a:chOff x="685800" y="2667000"/>
            <a:chExt cx="7924800" cy="3062816"/>
          </a:xfrm>
        </p:grpSpPr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77938" y="3681941"/>
              <a:ext cx="6799262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85800" y="2667000"/>
              <a:ext cx="7924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count of ways to partition a number into 1s and 2s is Fibonacci.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33528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 second Fibonacci number!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719263"/>
            <a:ext cx="9144000" cy="1328737"/>
            <a:chOff x="228600" y="1719263"/>
            <a:chExt cx="9144000" cy="1328737"/>
          </a:xfrm>
        </p:grpSpPr>
        <p:sp>
          <p:nvSpPr>
            <p:cNvPr id="3" name="TextBox 7"/>
            <p:cNvSpPr txBox="1">
              <a:spLocks noChangeArrowheads="1"/>
            </p:cNvSpPr>
            <p:nvPr/>
          </p:nvSpPr>
          <p:spPr bwMode="auto">
            <a:xfrm>
              <a:off x="228600" y="2100262"/>
              <a:ext cx="85344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2  = 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+ 1  =   1 +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  =  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+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  =   1 + 1                            5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partitions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600" y="2463800"/>
              <a:ext cx="91440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Comic Sans MS" pitchFamily="66" charset="0"/>
                </a:rPr>
                <a:t>3    =  2 + 1  =   2 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 1   </a:t>
              </a:r>
              <a:r>
                <a:rPr lang="en-US" sz="1600" dirty="0">
                  <a:latin typeface="Comic Sans MS" pitchFamily="66" charset="0"/>
                </a:rPr>
                <a:t>=  1 + 2    =  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+ 2    </a:t>
              </a:r>
            </a:p>
            <a:p>
              <a:pPr marL="342900" indent="-342900">
                <a:defRPr/>
              </a:pPr>
              <a:r>
                <a:rPr lang="en-US" sz="1600" dirty="0">
                  <a:latin typeface="Comic Sans MS" pitchFamily="66" charset="0"/>
                </a:rPr>
                <a:t>   =  1+1+1  =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+1+1  = 1+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+1  = 1+1+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 =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+1  =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+1+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 </a:t>
              </a:r>
              <a:r>
                <a:rPr lang="en-US" sz="1600" dirty="0">
                  <a:latin typeface="Comic Sans MS" pitchFamily="66" charset="0"/>
                </a:rPr>
                <a:t> = 1+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  =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</a:t>
              </a:r>
              <a:r>
                <a:rPr lang="en-US" sz="1600" dirty="0">
                  <a:latin typeface="Comic Sans MS" pitchFamily="66" charset="0"/>
                </a:rPr>
                <a:t>+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        </a:t>
              </a:r>
              <a:r>
                <a:rPr lang="en-US" sz="1600" dirty="0">
                  <a:latin typeface="Comic Sans MS" pitchFamily="66" charset="0"/>
                </a:rPr>
                <a:t>13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partitions 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28600" y="1719263"/>
              <a:ext cx="86106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latin typeface="Comic Sans MS" pitchFamily="66" charset="0"/>
                </a:rPr>
                <a:t>1 = </a:t>
              </a:r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1                                                                              </a:t>
              </a:r>
              <a:r>
                <a:rPr lang="en-US" sz="1600" dirty="0">
                  <a:latin typeface="Comic Sans MS" pitchFamily="66" charset="0"/>
                </a:rPr>
                <a:t>2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partitions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7391400" cy="16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990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 the ordered partitions of a number with two different types of 1.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6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68538"/>
            <a:ext cx="4579938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8674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FIBONACCI!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143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challenge for you: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all partitions of a given number, multiply terms, and add: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98167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Prove famous Fibonacci formulas.</a:t>
            </a:r>
          </a:p>
          <a:p>
            <a:endParaRPr lang="en-US" dirty="0"/>
          </a:p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99452"/>
            <a:ext cx="2590800" cy="5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09600" y="2362200"/>
            <a:ext cx="6858000" cy="1619250"/>
            <a:chOff x="609600" y="2362200"/>
            <a:chExt cx="6858000" cy="1619250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2362200"/>
              <a:ext cx="685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Even find a formula for the quotient:</a:t>
              </a:r>
              <a:endParaRPr lang="en-US" dirty="0"/>
            </a:p>
          </p:txBody>
        </p:sp>
        <p:pic>
          <p:nvPicPr>
            <p:cNvPr id="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5400" y="2819400"/>
              <a:ext cx="5835512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512109" y="4114800"/>
            <a:ext cx="7943850" cy="2725785"/>
            <a:chOff x="512109" y="4114800"/>
            <a:chExt cx="7943850" cy="2725785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4114800"/>
              <a:ext cx="556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Deal with remainders too!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0300" y="4617532"/>
              <a:ext cx="3886200" cy="130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2109" y="6107160"/>
              <a:ext cx="7943850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995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19166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Weeks of fun to be had all with the </a:t>
            </a:r>
            <a:r>
              <a:rPr lang="en-US" b="1" dirty="0" smtClean="0">
                <a:solidFill>
                  <a:srgbClr val="FF0000"/>
                </a:solidFill>
              </a:rPr>
              <a:t>POWER OF A PICTURE!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505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THANK YOU!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A LITTLE SOMETHING ABOUT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DOTS AND DASHES</a:t>
            </a:r>
            <a:endParaRPr lang="en-US" b="1" dirty="0">
              <a:latin typeface="+mn-lt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25527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352800"/>
            <a:ext cx="6781800" cy="2554545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James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Tanton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MAA Mathematician-at-Large</a:t>
            </a: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jtanton@maa.org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Curriculum Inspirations: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www.maa.org/ci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Stuff: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www.jamestanton.com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Courses: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www.gdaymath.com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971800"/>
            <a:ext cx="3028950" cy="509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907887"/>
            <a:ext cx="3090863" cy="554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4833400"/>
            <a:ext cx="3657601" cy="640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114800"/>
            <a:ext cx="3005138" cy="833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81000" y="1808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25677"/>
              </p:ext>
            </p:extLst>
          </p:nvPr>
        </p:nvGraphicFramePr>
        <p:xfrm>
          <a:off x="2133600" y="1249478"/>
          <a:ext cx="4658235" cy="111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8" imgW="1803400" imgH="431800" progId="Equation.DSMT4">
                  <p:embed/>
                </p:oleObj>
              </mc:Choice>
              <mc:Fallback>
                <p:oleObj name="Equation" r:id="rId8" imgW="18034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49478"/>
                        <a:ext cx="4658235" cy="1118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0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9600" y="990600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Visualization in the curriculum</a:t>
            </a:r>
          </a:p>
          <a:p>
            <a:endParaRPr lang="en-US" b="1" dirty="0" smtClean="0"/>
          </a:p>
          <a:p>
            <a:r>
              <a:rPr lang="en-US" b="1" dirty="0" smtClean="0"/>
              <a:t>    * “Visual” or “Visualization” appears 34 times in the ninety-three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pages of the U.S. Common Cores State Standards</a:t>
            </a:r>
          </a:p>
          <a:p>
            <a:r>
              <a:rPr lang="en-US" b="1" dirty="0"/>
              <a:t>	</a:t>
            </a:r>
            <a:endParaRPr lang="en-US" b="1" dirty="0" smtClean="0"/>
          </a:p>
          <a:p>
            <a:r>
              <a:rPr lang="en-US" sz="1600" b="1" dirty="0"/>
              <a:t>	</a:t>
            </a:r>
            <a:r>
              <a:rPr lang="en-US" sz="1600" b="1" dirty="0" smtClean="0"/>
              <a:t>- </a:t>
            </a:r>
            <a:r>
              <a:rPr lang="en-US" sz="1600" dirty="0" smtClean="0"/>
              <a:t>22 times in reference to grade 2-6 students using visual models 		       for fractions</a:t>
            </a:r>
            <a:endParaRPr lang="en-US" sz="1600" b="1" dirty="0" smtClean="0"/>
          </a:p>
          <a:p>
            <a:r>
              <a:rPr lang="en-US" sz="1600" b="1" dirty="0" smtClean="0"/>
              <a:t>	</a:t>
            </a:r>
            <a:r>
              <a:rPr lang="en-US" sz="1600" dirty="0" smtClean="0"/>
              <a:t>- 1 time in grade 2 re comparing shapes</a:t>
            </a:r>
          </a:p>
          <a:p>
            <a:r>
              <a:rPr lang="en-US" sz="1600" b="1" dirty="0"/>
              <a:t>	</a:t>
            </a:r>
            <a:r>
              <a:rPr lang="en-US" sz="1600" dirty="0" smtClean="0"/>
              <a:t>- 5 times re representing data in statistics and modeling</a:t>
            </a:r>
          </a:p>
          <a:p>
            <a:r>
              <a:rPr lang="en-US" sz="1600" b="1" dirty="0"/>
              <a:t>	</a:t>
            </a:r>
            <a:r>
              <a:rPr lang="en-US" sz="1600" dirty="0" smtClean="0"/>
              <a:t>- 4 times re graphing functions and interpreting features of graphs</a:t>
            </a:r>
          </a:p>
          <a:p>
            <a:r>
              <a:rPr lang="en-US" sz="1600" b="1" dirty="0"/>
              <a:t>	</a:t>
            </a:r>
            <a:r>
              <a:rPr lang="en-US" sz="1600" dirty="0" smtClean="0"/>
              <a:t>- 2 times in geometry re visualizing relationships between two- and 		       three-dimensional objects.</a:t>
            </a:r>
            <a:endParaRPr lang="en-US" sz="1600" b="1" dirty="0"/>
          </a:p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* Alberta curriculum: </a:t>
            </a:r>
            <a:r>
              <a:rPr lang="en-US" dirty="0" err="1" smtClean="0"/>
              <a:t>Recognised</a:t>
            </a:r>
            <a:r>
              <a:rPr lang="en-US" dirty="0" smtClean="0"/>
              <a:t> HS core mathematical process:</a:t>
            </a:r>
            <a:endParaRPr lang="en-US" b="1" dirty="0"/>
          </a:p>
          <a:p>
            <a:r>
              <a:rPr lang="en-US" b="1" dirty="0" smtClean="0"/>
              <a:t>	</a:t>
            </a:r>
            <a:r>
              <a:rPr lang="en-US" sz="1600" i="1" dirty="0" smtClean="0"/>
              <a:t>[V] </a:t>
            </a:r>
            <a:r>
              <a:rPr lang="en-US" sz="1600" i="1" dirty="0"/>
              <a:t>Visualization “involves thinking in pictures and images, and the </a:t>
            </a:r>
            <a:r>
              <a:rPr lang="en-US" sz="1600" i="1" dirty="0" smtClean="0"/>
              <a:t>	ability </a:t>
            </a:r>
            <a:r>
              <a:rPr lang="en-US" sz="1600" i="1" dirty="0"/>
              <a:t>to perceive, transform and recreate different aspects of the </a:t>
            </a:r>
            <a:r>
              <a:rPr lang="en-US" sz="1600" i="1" dirty="0" smtClean="0"/>
              <a:t>	world</a:t>
            </a:r>
            <a:r>
              <a:rPr lang="en-US" sz="1600" i="1" dirty="0"/>
              <a:t>” (Armstrong, 1993, p. 10). The use of visualization in the </a:t>
            </a:r>
            <a:r>
              <a:rPr lang="en-US" sz="1600" i="1" dirty="0" smtClean="0"/>
              <a:t>	study </a:t>
            </a:r>
            <a:r>
              <a:rPr lang="en-US" sz="1600" i="1" dirty="0"/>
              <a:t>of mathematics provides students with opportunities to </a:t>
            </a:r>
            <a:r>
              <a:rPr lang="en-US" sz="1600" i="1" dirty="0" smtClean="0"/>
              <a:t>	understand </a:t>
            </a:r>
            <a:r>
              <a:rPr lang="en-US" sz="1600" i="1" dirty="0"/>
              <a:t>mathematical concepts and make connections among </a:t>
            </a:r>
            <a:r>
              <a:rPr lang="en-US" sz="1600" i="1" dirty="0" smtClean="0"/>
              <a:t>	them</a:t>
            </a:r>
            <a:r>
              <a:rPr lang="en-US" sz="1600" i="1" dirty="0"/>
              <a:t>. 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990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sequence of Fibonacci numbers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flipV="1">
            <a:off x="1676400" y="1905000"/>
            <a:ext cx="107133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058873"/>
              </p:ext>
            </p:extLst>
          </p:nvPr>
        </p:nvGraphicFramePr>
        <p:xfrm>
          <a:off x="1676400" y="1447800"/>
          <a:ext cx="416242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4" imgW="2082800" imgH="228600" progId="Equation.DSMT4">
                  <p:embed/>
                </p:oleObj>
              </mc:Choice>
              <mc:Fallback>
                <p:oleObj name="Equation" r:id="rId4" imgW="20828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7800"/>
                        <a:ext cx="4162426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9812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ossesses a number of remarkable properties, including: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188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0" name="Rectangle 50"/>
          <p:cNvSpPr>
            <a:spLocks noChangeArrowheads="1"/>
          </p:cNvSpPr>
          <p:nvPr/>
        </p:nvSpPr>
        <p:spPr bwMode="auto">
          <a:xfrm flipV="1">
            <a:off x="1704190" y="3868201"/>
            <a:ext cx="105903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3" name="Rectangle 54"/>
          <p:cNvSpPr>
            <a:spLocks noChangeArrowheads="1"/>
          </p:cNvSpPr>
          <p:nvPr/>
        </p:nvSpPr>
        <p:spPr bwMode="auto">
          <a:xfrm>
            <a:off x="1719431" y="4979056"/>
            <a:ext cx="110578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98" name="TextBox 7197"/>
          <p:cNvSpPr txBox="1"/>
          <p:nvPr/>
        </p:nvSpPr>
        <p:spPr>
          <a:xfrm>
            <a:off x="609600" y="5943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BUT WAIT! More is true</a:t>
            </a:r>
            <a:endParaRPr lang="en-US" b="1" dirty="0"/>
          </a:p>
        </p:txBody>
      </p:sp>
      <p:pic>
        <p:nvPicPr>
          <p:cNvPr id="7199" name="Picture 719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100" y="2468255"/>
            <a:ext cx="6662738" cy="1422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00" y="4059559"/>
            <a:ext cx="6405424" cy="1771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12954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1 to the first term of each of {</a:t>
            </a:r>
            <a:r>
              <a:rPr lang="en-US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dirty="0" smtClean="0"/>
              <a:t>} and {</a:t>
            </a:r>
            <a:r>
              <a:rPr lang="en-US" dirty="0" err="1" smtClean="0"/>
              <a:t>G</a:t>
            </a:r>
            <a:r>
              <a:rPr lang="en-US" i="1" baseline="-25000" dirty="0" err="1" smtClean="0"/>
              <a:t>n</a:t>
            </a:r>
            <a:r>
              <a:rPr lang="en-US" dirty="0" smtClean="0"/>
              <a:t>},</a:t>
            </a:r>
          </a:p>
          <a:p>
            <a:r>
              <a:rPr lang="en-US" dirty="0"/>
              <a:t>a</a:t>
            </a:r>
            <a:r>
              <a:rPr lang="en-US" dirty="0" smtClean="0"/>
              <a:t>dd 2 to the second term of each </a:t>
            </a:r>
            <a:r>
              <a:rPr lang="en-US" dirty="0"/>
              <a:t>of {</a:t>
            </a:r>
            <a:r>
              <a:rPr lang="en-US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} and {</a:t>
            </a:r>
            <a:r>
              <a:rPr lang="en-US" dirty="0" err="1"/>
              <a:t>G</a:t>
            </a:r>
            <a:r>
              <a:rPr lang="en-US" i="1" baseline="-25000" dirty="0" err="1"/>
              <a:t>n</a:t>
            </a:r>
            <a:r>
              <a:rPr lang="en-US" dirty="0" smtClean="0"/>
              <a:t>},</a:t>
            </a:r>
          </a:p>
          <a:p>
            <a:r>
              <a:rPr lang="en-US" dirty="0"/>
              <a:t>a</a:t>
            </a:r>
            <a:r>
              <a:rPr lang="en-US" dirty="0" smtClean="0"/>
              <a:t>dd 3 to the third term of each, and so on.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082224" cy="1653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2666999" y="5882183"/>
            <a:ext cx="95534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18069"/>
              </p:ext>
            </p:extLst>
          </p:nvPr>
        </p:nvGraphicFramePr>
        <p:xfrm>
          <a:off x="1600200" y="5257800"/>
          <a:ext cx="4711710" cy="84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5" imgW="2552700" imgH="457200" progId="Equation.DSMT4">
                  <p:embed/>
                </p:oleObj>
              </mc:Choice>
              <mc:Fallback>
                <p:oleObj name="Equation" r:id="rId5" imgW="25527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257800"/>
                        <a:ext cx="4711710" cy="843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4724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obtain complementary sequences.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7" name="TextBox 1056"/>
          <p:cNvSpPr txBox="1"/>
          <p:nvPr/>
        </p:nvSpPr>
        <p:spPr>
          <a:xfrm>
            <a:off x="457200" y="1295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sequence of prime numbers has these properties too!</a:t>
            </a:r>
          </a:p>
        </p:txBody>
      </p:sp>
      <p:pic>
        <p:nvPicPr>
          <p:cNvPr id="1109" name="Picture 1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6657975" cy="857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1" name="Picture 1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276600"/>
            <a:ext cx="6450691" cy="2507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1295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too does this sequence I just made up!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7629525" cy="15661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0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85800" y="1371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following result is well known.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467600" cy="1455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000" y="3886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proof with three high school students: </a:t>
            </a:r>
          </a:p>
          <a:p>
            <a:r>
              <a:rPr lang="en-US" dirty="0"/>
              <a:t>		</a:t>
            </a:r>
            <a:r>
              <a:rPr lang="en-US" dirty="0" smtClean="0"/>
              <a:t>E. </a:t>
            </a:r>
            <a:r>
              <a:rPr lang="en-US" dirty="0" err="1" smtClean="0"/>
              <a:t>Rudyak</a:t>
            </a:r>
            <a:r>
              <a:rPr lang="en-US" dirty="0" smtClean="0"/>
              <a:t>, J.S. You, C. </a:t>
            </a:r>
            <a:r>
              <a:rPr lang="en-US" dirty="0" err="1" smtClean="0"/>
              <a:t>Zodda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14625</TotalTime>
  <Words>529</Words>
  <Application>Microsoft Office PowerPoint</Application>
  <PresentationFormat>On-screen Show (4:3)</PresentationFormat>
  <Paragraphs>91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jamestanton</dc:creator>
  <cp:lastModifiedBy>James Tanton</cp:lastModifiedBy>
  <cp:revision>199</cp:revision>
  <dcterms:created xsi:type="dcterms:W3CDTF">2010-04-23T01:06:26Z</dcterms:created>
  <dcterms:modified xsi:type="dcterms:W3CDTF">2015-07-28T18:23:13Z</dcterms:modified>
</cp:coreProperties>
</file>