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62" r:id="rId2"/>
    <p:sldId id="363" r:id="rId3"/>
    <p:sldId id="354" r:id="rId4"/>
    <p:sldId id="355" r:id="rId5"/>
    <p:sldId id="370" r:id="rId6"/>
    <p:sldId id="356" r:id="rId7"/>
    <p:sldId id="261" r:id="rId8"/>
    <p:sldId id="357" r:id="rId9"/>
    <p:sldId id="361" r:id="rId10"/>
    <p:sldId id="360" r:id="rId11"/>
    <p:sldId id="375" r:id="rId12"/>
    <p:sldId id="376" r:id="rId13"/>
    <p:sldId id="377" r:id="rId14"/>
    <p:sldId id="378" r:id="rId15"/>
    <p:sldId id="379" r:id="rId16"/>
    <p:sldId id="380" r:id="rId17"/>
    <p:sldId id="358" r:id="rId18"/>
    <p:sldId id="372" r:id="rId19"/>
    <p:sldId id="359" r:id="rId20"/>
    <p:sldId id="386" r:id="rId21"/>
    <p:sldId id="381" r:id="rId22"/>
    <p:sldId id="374" r:id="rId23"/>
    <p:sldId id="383" r:id="rId24"/>
    <p:sldId id="382" r:id="rId25"/>
    <p:sldId id="384" r:id="rId26"/>
    <p:sldId id="385" r:id="rId27"/>
    <p:sldId id="365" r:id="rId28"/>
    <p:sldId id="367" r:id="rId29"/>
    <p:sldId id="366" r:id="rId30"/>
    <p:sldId id="387" r:id="rId31"/>
    <p:sldId id="389" r:id="rId32"/>
  </p:sldIdLst>
  <p:sldSz cx="9144000" cy="6858000" type="screen4x3"/>
  <p:notesSz cx="7102475" cy="93884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mestanton" initials="j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5" autoAdjust="0"/>
    <p:restoredTop sz="93196" autoAdjust="0"/>
  </p:normalViewPr>
  <p:slideViewPr>
    <p:cSldViewPr>
      <p:cViewPr varScale="1">
        <p:scale>
          <a:sx n="83" d="100"/>
          <a:sy n="83" d="100"/>
        </p:scale>
        <p:origin x="1605" y="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2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39:41.156" idx="1">
    <p:pos x="10" y="10"/>
    <p:text>
One of the ge</p:text>
  </p:cm>
  <p:cm authorId="0" dt="2011-07-25T16:40:15.531" idx="2">
    <p:pos x="106" y="106"/>
    <p:text>
One of the genius principles from my last SIGMAA talk: The Power of a Picture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07-25T16:41:05.593" idx="3">
    <p:pos x="10" y="10"/>
    <p:text>Here are the Fibonacci numbers.
1. Come from a classic puzzle.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EBFF3-99C2-4691-8D7B-29AAF5F42D3C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8918575"/>
            <a:ext cx="3078163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2BC5CC-22F1-48A2-9AAD-50D8E4291A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335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/>
          <a:lstStyle>
            <a:lvl1pPr algn="r">
              <a:defRPr sz="1200"/>
            </a:lvl1pPr>
          </a:lstStyle>
          <a:p>
            <a:pPr>
              <a:defRPr/>
            </a:pPr>
            <a:fld id="{D738092D-C3AC-4950-A682-2434085C8562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2" tIns="46671" rIns="93342" bIns="46671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60167"/>
            <a:ext cx="5681980" cy="4224494"/>
          </a:xfrm>
          <a:prstGeom prst="rect">
            <a:avLst/>
          </a:prstGeom>
        </p:spPr>
        <p:txBody>
          <a:bodyPr vert="horz" lIns="93342" tIns="46671" rIns="93342" bIns="4667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127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127"/>
            <a:ext cx="3077739" cy="469745"/>
          </a:xfrm>
          <a:prstGeom prst="rect">
            <a:avLst/>
          </a:prstGeom>
        </p:spPr>
        <p:txBody>
          <a:bodyPr vert="horz" lIns="93342" tIns="46671" rIns="93342" bIns="46671" rtlCol="0" anchor="b"/>
          <a:lstStyle>
            <a:lvl1pPr algn="r">
              <a:defRPr sz="1200"/>
            </a:lvl1pPr>
          </a:lstStyle>
          <a:p>
            <a:pPr>
              <a:defRPr/>
            </a:pPr>
            <a:fld id="{5E1D6029-767F-41D9-BA14-52AC106AB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0490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8C36E8-6445-406E-AFC3-B1A535B25B55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8215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D6029-767F-41D9-BA14-52AC106ABB3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135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D6029-767F-41D9-BA14-52AC106ABB3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527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D6029-767F-41D9-BA14-52AC106ABB3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92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D6029-767F-41D9-BA14-52AC106ABB3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9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D6029-767F-41D9-BA14-52AC106ABB3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597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D6029-767F-41D9-BA14-52AC106ABB3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1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D6029-767F-41D9-BA14-52AC106ABB3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2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D6029-767F-41D9-BA14-52AC106ABB3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102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D6029-767F-41D9-BA14-52AC106ABB3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75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D6029-767F-41D9-BA14-52AC106ABB3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07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D6029-767F-41D9-BA14-52AC106ABB3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875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1D6029-767F-41D9-BA14-52AC106ABB3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42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8B3B4-E93B-40E7-BF3C-D73BE4812FEA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F6086-607D-428C-A3BA-B55F7A467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81A99-88E4-4E4F-BB6B-1A06ABD5B9E0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5CA10-6317-4A3D-BCE6-1953DBFBD4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5E459-C5E4-4CED-A9AB-677BE1AA0AFF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4957C-191E-4DA0-8583-2EB348B2E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C690C-7A2B-4148-BE74-4D8FB82DF4DE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9751B-F5EB-432D-942C-E41354E340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BEE1C-7F35-4566-8266-1A40ECFA95A0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79BE1-0035-484A-B8B8-03184ED8DD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DE8B-8850-4C40-99B0-81B6E395E7FC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5A23A-3EB0-49EC-A0D6-9428D951C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854C2-0575-49DB-A2A9-620C2E6E713E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D35A3-CE60-4D03-BCA0-8A454CE1E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1648E-3CFA-4C03-8317-362DF6FC9180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B4C75-C5A5-4987-9026-F18490BF9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BBB48-09BA-4B6A-AA3D-B86341B9EB27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679CB-B2DD-4510-87B5-A45F379E9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6557C-A430-41EF-AED4-9FA18085FADC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7A901-E836-444A-91CC-73A3EDD0ED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7F481-1F62-4C3B-A889-1DC031B5C7DE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8FC3B-5096-4FA4-829B-298D9E2F3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3C7B1B5-05B2-4246-991C-E66567F8D13A}" type="datetimeFigureOut">
              <a:rPr lang="en-US"/>
              <a:pPr>
                <a:defRPr/>
              </a:pPr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2302CE-2BBA-41D3-8727-89F71A46EE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.png"/><Relationship Id="rId9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41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9.png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theglobalmathproject.org/" TargetMode="External"/><Relationship Id="rId5" Type="http://schemas.openxmlformats.org/officeDocument/2006/relationships/hyperlink" Target="http://www.maa.org/ci" TargetMode="External"/><Relationship Id="rId4" Type="http://schemas.openxmlformats.org/officeDocument/2006/relationships/hyperlink" Target="http://www.jamestanton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219021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extBox 5"/>
          <p:cNvSpPr txBox="1">
            <a:spLocks noChangeArrowheads="1"/>
          </p:cNvSpPr>
          <p:nvPr/>
        </p:nvSpPr>
        <p:spPr bwMode="auto">
          <a:xfrm>
            <a:off x="1107340" y="1878526"/>
            <a:ext cx="7467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THE POWER OF AREA </a:t>
            </a:r>
          </a:p>
        </p:txBody>
      </p:sp>
      <p:pic>
        <p:nvPicPr>
          <p:cNvPr id="51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9400" y="2762071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619071"/>
            <a:ext cx="847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4275" y="1542871"/>
            <a:ext cx="8477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1079500" y="3733800"/>
            <a:ext cx="708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2060"/>
                </a:solidFill>
              </a:rPr>
              <a:t>James </a:t>
            </a:r>
            <a:r>
              <a:rPr lang="en-US" sz="2400" b="1" i="1" dirty="0" err="1" smtClean="0">
                <a:solidFill>
                  <a:srgbClr val="002060"/>
                </a:solidFill>
              </a:rPr>
              <a:t>Tanton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2060"/>
                </a:solidFill>
              </a:rPr>
              <a:t>Mathematical Association of America</a:t>
            </a:r>
          </a:p>
          <a:p>
            <a:pPr algn="ctr"/>
            <a:endParaRPr lang="en-US" sz="2400" b="1" dirty="0" smtClean="0">
              <a:solidFill>
                <a:srgbClr val="002060"/>
              </a:solidFill>
            </a:endParaRPr>
          </a:p>
          <a:p>
            <a:pPr algn="ctr"/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133600" y="884386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EXPANDING BRACKETS  </a:t>
            </a:r>
            <a:r>
              <a:rPr lang="en-US" dirty="0" smtClean="0"/>
              <a:t>(and goodbye </a:t>
            </a:r>
            <a:r>
              <a:rPr lang="en-US" b="1" dirty="0" smtClean="0"/>
              <a:t>FOIL</a:t>
            </a:r>
            <a:r>
              <a:rPr lang="en-US" dirty="0" smtClean="0"/>
              <a:t>!)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1737816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picture computes 23 x 37 as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2" name="Picture 2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87" y="1634718"/>
            <a:ext cx="3276600" cy="24003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33600" y="5181599"/>
            <a:ext cx="113334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678666"/>
              </p:ext>
            </p:extLst>
          </p:nvPr>
        </p:nvGraphicFramePr>
        <p:xfrm>
          <a:off x="381000" y="2514600"/>
          <a:ext cx="409420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6" imgW="2717800" imgH="660400" progId="Equation.DSMT4">
                  <p:embed/>
                </p:oleObj>
              </mc:Choice>
              <mc:Fallback>
                <p:oleObj name="Equation" r:id="rId6" imgW="2717800" imgH="660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14600"/>
                        <a:ext cx="4094206" cy="1066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09113" y="4923852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one term from each set of parentheses and collect all products.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97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1737816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picture computes 371 x 42 as</a:t>
            </a:r>
          </a:p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33600" y="5181599"/>
            <a:ext cx="113334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09113" y="4923852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Select one term from each set of parentheses and collect all products. </a:t>
            </a:r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19200"/>
            <a:ext cx="2590800" cy="289838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2540977"/>
            <a:ext cx="1043507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837170"/>
              </p:ext>
            </p:extLst>
          </p:nvPr>
        </p:nvGraphicFramePr>
        <p:xfrm>
          <a:off x="384175" y="2541588"/>
          <a:ext cx="4894263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6" imgW="3352680" imgH="888840" progId="Equation.DSMT4">
                  <p:embed/>
                </p:oleObj>
              </mc:Choice>
              <mc:Fallback>
                <p:oleObj name="Equation" r:id="rId6" imgW="3352680" imgH="8888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175" y="2541588"/>
                        <a:ext cx="4894263" cy="1298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33600" y="5181599"/>
            <a:ext cx="113334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81000" y="125729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Question: </a:t>
            </a:r>
            <a:r>
              <a:rPr lang="en-US" dirty="0" smtClean="0"/>
              <a:t>What does this computation mean geometrically?</a:t>
            </a:r>
          </a:p>
          <a:p>
            <a:endParaRPr lang="en-US" b="1" dirty="0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542392"/>
              </p:ext>
            </p:extLst>
          </p:nvPr>
        </p:nvGraphicFramePr>
        <p:xfrm>
          <a:off x="2362200" y="1721066"/>
          <a:ext cx="3740124" cy="449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5" imgW="1600200" imgH="203200" progId="Equation.DSMT4">
                  <p:embed/>
                </p:oleObj>
              </mc:Choice>
              <mc:Fallback>
                <p:oleObj name="Equation" r:id="rId5" imgW="1600200" imgH="2032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1721066"/>
                        <a:ext cx="3740124" cy="4492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5727"/>
            <a:ext cx="2743200" cy="22837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457200" y="53340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will be twelve “pieces.”</a:t>
            </a:r>
            <a:endParaRPr lang="en-US" dirty="0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793722"/>
              </p:ext>
            </p:extLst>
          </p:nvPr>
        </p:nvGraphicFramePr>
        <p:xfrm>
          <a:off x="1143000" y="5943600"/>
          <a:ext cx="6923769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name="Equation" r:id="rId8" imgW="3454200" imgH="203040" progId="Equation.DSMT4">
                  <p:embed/>
                </p:oleObj>
              </mc:Choice>
              <mc:Fallback>
                <p:oleObj name="Equation" r:id="rId8" imgW="3454200" imgH="2030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943600"/>
                        <a:ext cx="6923769" cy="38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33600" y="5181599"/>
            <a:ext cx="113334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237171"/>
            <a:ext cx="7543800" cy="1408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3200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Question: </a:t>
            </a:r>
            <a:r>
              <a:rPr lang="en-US" dirty="0" smtClean="0"/>
              <a:t>What is the “distributive law” usually taught in text books?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" y="38832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Question: </a:t>
            </a:r>
            <a:r>
              <a:rPr lang="en-US" dirty="0" smtClean="0"/>
              <a:t>How helpful is FOIL?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0" y="4252532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(Could we also OILF or LIFO or FLIO?)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4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33600" y="5181599"/>
            <a:ext cx="113334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200400" y="9144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TAKING IT FURTHER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600200"/>
            <a:ext cx="7624763" cy="8496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941318"/>
            <a:ext cx="2590800" cy="22860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24492" y="381720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2829572"/>
              </p:ext>
            </p:extLst>
          </p:nvPr>
        </p:nvGraphicFramePr>
        <p:xfrm>
          <a:off x="474058" y="3996314"/>
          <a:ext cx="4160244" cy="1973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Equation" r:id="rId7" imgW="2819400" imgH="1346200" progId="Equation.DSMT4">
                  <p:embed/>
                </p:oleObj>
              </mc:Choice>
              <mc:Fallback>
                <p:oleObj name="Equation" r:id="rId7" imgW="2819400" imgH="1346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058" y="3996314"/>
                        <a:ext cx="4160244" cy="197399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85800" y="62484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we match all 12 pieces?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3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33600" y="5181599"/>
            <a:ext cx="113334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399" y="1143000"/>
            <a:ext cx="6785715" cy="1447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962" y="2811602"/>
            <a:ext cx="7167563" cy="1669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464" y="4868505"/>
            <a:ext cx="5095336" cy="16847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914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133600" y="5181599"/>
            <a:ext cx="1133340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257299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Have you noticed ….?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2438400"/>
            <a:ext cx="2796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have words for these.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165855"/>
            <a:ext cx="2186003" cy="12382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38200" y="4267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don’t have a word for this. 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8162" y="4116940"/>
            <a:ext cx="2633682" cy="6286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09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105071" y="923835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AGE-OLD QUESTION</a:t>
            </a:r>
          </a:p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negative times negative positive?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8626" y="20574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x 3 =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676400" y="20574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 + 3 = 6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88302" y="2710934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 x (-3) =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502702" y="3168134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7529" y="2699266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-3 + -3  = -6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8302" y="3341791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(-2) x 3 =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3330123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 x (-2) = -2  +  -2  + -2 = -6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59702" y="3949312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(-2) x (-3) = 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76400" y="396098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/>
                </a:solidFill>
              </a:rPr>
              <a:t>????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2609866"/>
            <a:ext cx="193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 x b = b x 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1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8" grpId="0"/>
      <p:bldP spid="9" grpId="0"/>
      <p:bldP spid="11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304800" y="12192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 old question: </a:t>
            </a:r>
            <a:r>
              <a:rPr lang="en-US" b="1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negative times negative positive?</a:t>
            </a:r>
            <a:endParaRPr lang="en-US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5400" y="1809691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Multiplication  =  Areas of rectangles. </a:t>
            </a:r>
          </a:p>
          <a:p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Wild idea …  Allow rectangles to have negative side lengths!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4800" y="2895600"/>
            <a:ext cx="731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Consider 17x18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" y="3607832"/>
            <a:ext cx="20764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0" y="3684032"/>
            <a:ext cx="21431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38850" y="3684032"/>
            <a:ext cx="21145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95650" y="3607832"/>
            <a:ext cx="20478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434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828800"/>
            <a:ext cx="20955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828800"/>
            <a:ext cx="45339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4419600"/>
            <a:ext cx="7810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5638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YOUR TURN: 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 </a:t>
            </a:r>
            <a:r>
              <a:rPr lang="en-US" dirty="0" smtClean="0"/>
              <a:t>What argument could you present to show that (-4) x (-5) must be +20?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16887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0241" y="1057185"/>
            <a:ext cx="718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we begin …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0241" y="2396449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e.g.   </a:t>
            </a:r>
            <a:r>
              <a:rPr lang="en-US" sz="3200" b="1" dirty="0" smtClean="0">
                <a:solidFill>
                  <a:schemeClr val="tx2"/>
                </a:solidFill>
              </a:rPr>
              <a:t>21 x 32</a:t>
            </a:r>
            <a:endParaRPr lang="en-US" sz="3200" b="1" dirty="0">
              <a:solidFill>
                <a:schemeClr val="tx2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362200" y="2997430"/>
            <a:ext cx="1994925" cy="2198132"/>
            <a:chOff x="2438400" y="3821668"/>
            <a:chExt cx="1994925" cy="2198132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2438400" y="4191000"/>
              <a:ext cx="152400" cy="1828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653747" y="4191000"/>
              <a:ext cx="152400" cy="1828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3886200" y="4191000"/>
              <a:ext cx="152400" cy="182880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528325" y="3821668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23725" y="3827348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81200" y="3747762"/>
            <a:ext cx="4045227" cy="1251466"/>
            <a:chOff x="2057400" y="4572000"/>
            <a:chExt cx="4045227" cy="1251466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2057400" y="4572000"/>
              <a:ext cx="25146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057400" y="4724400"/>
              <a:ext cx="25146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2057400" y="4876800"/>
              <a:ext cx="25146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2057400" y="5486400"/>
              <a:ext cx="25146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057400" y="5638800"/>
              <a:ext cx="25146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654827" y="4616798"/>
              <a:ext cx="1447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654827" y="5454134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335460" y="3671562"/>
            <a:ext cx="1698881" cy="1304197"/>
            <a:chOff x="2411660" y="4495800"/>
            <a:chExt cx="1698881" cy="1304197"/>
          </a:xfrm>
        </p:grpSpPr>
        <p:sp>
          <p:nvSpPr>
            <p:cNvPr id="24" name="Oval 23"/>
            <p:cNvSpPr/>
            <p:nvPr/>
          </p:nvSpPr>
          <p:spPr>
            <a:xfrm>
              <a:off x="2459934" y="4511933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701076" y="44958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459934" y="4702433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695397" y="4702433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469874" y="48768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695397" y="487112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3958141" y="4556464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3958141" y="471872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3932110" y="488248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411660" y="54102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625351" y="5439503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2411660" y="56388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627008" y="56388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3857804" y="54483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845971" y="5647597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819856" y="3513174"/>
            <a:ext cx="3669792" cy="2201826"/>
            <a:chOff x="896056" y="4337412"/>
            <a:chExt cx="3669792" cy="2201826"/>
          </a:xfrm>
        </p:grpSpPr>
        <p:cxnSp>
          <p:nvCxnSpPr>
            <p:cNvPr id="41" name="Straight Arrow Connector 40"/>
            <p:cNvCxnSpPr/>
            <p:nvPr/>
          </p:nvCxnSpPr>
          <p:spPr>
            <a:xfrm flipH="1">
              <a:off x="1250316" y="4974967"/>
              <a:ext cx="1066800" cy="615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/>
            <p:nvPr/>
          </p:nvCxnSpPr>
          <p:spPr>
            <a:xfrm flipH="1">
              <a:off x="1524000" y="5823466"/>
              <a:ext cx="685800" cy="424934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 flipH="1">
              <a:off x="3130353" y="5823466"/>
              <a:ext cx="609600" cy="4572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2947425" y="4986130"/>
              <a:ext cx="710175" cy="424070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224485" y="4383954"/>
              <a:ext cx="341363" cy="1859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flipV="1">
              <a:off x="4176032" y="5322883"/>
              <a:ext cx="341363" cy="1859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3031788" y="4337412"/>
              <a:ext cx="341363" cy="185932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896056" y="5454134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82148" y="6150233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891341" y="6169906"/>
              <a:ext cx="106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5414461" y="4949841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21 x 32 = 672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752600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Have you seen this weird way to multiply?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7858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057400"/>
            <a:ext cx="8210655" cy="2514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17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1868">
            <a:off x="1733860" y="2448473"/>
            <a:ext cx="5681598" cy="11654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62000" y="1219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you know …?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8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371600" y="93617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FROM</a:t>
            </a:r>
            <a:r>
              <a:rPr lang="en-US" b="1" dirty="0" smtClean="0">
                <a:solidFill>
                  <a:schemeClr val="tx2"/>
                </a:solidFill>
              </a:rPr>
              <a:t>           NUMBERS, BASE 10, </a:t>
            </a:r>
          </a:p>
          <a:p>
            <a:r>
              <a:rPr lang="en-US" b="1" dirty="0" smtClean="0"/>
              <a:t>TO</a:t>
            </a:r>
            <a:r>
              <a:rPr lang="en-US" b="1" dirty="0" smtClean="0">
                <a:solidFill>
                  <a:schemeClr val="tx2"/>
                </a:solidFill>
              </a:rPr>
              <a:t>                 POLYNOMIALS, BASE </a:t>
            </a:r>
            <a:r>
              <a:rPr lang="en-US" b="1" i="1" dirty="0" smtClean="0">
                <a:solidFill>
                  <a:schemeClr val="tx2"/>
                </a:solidFill>
              </a:rPr>
              <a:t>x</a:t>
            </a:r>
            <a:r>
              <a:rPr lang="en-US" b="1" dirty="0" smtClean="0">
                <a:solidFill>
                  <a:schemeClr val="tx2"/>
                </a:solidFill>
              </a:rPr>
              <a:t>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2509" y="2070354"/>
            <a:ext cx="4552950" cy="17954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3400" y="4648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here is                              .</a:t>
            </a:r>
            <a:endParaRPr lang="en-US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990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0271120"/>
              </p:ext>
            </p:extLst>
          </p:nvPr>
        </p:nvGraphicFramePr>
        <p:xfrm>
          <a:off x="1981200" y="4648200"/>
          <a:ext cx="1676185" cy="369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quation" r:id="rId6" imgW="1447560" imgH="279360" progId="Equation.DSMT4">
                  <p:embed/>
                </p:oleObj>
              </mc:Choice>
              <mc:Fallback>
                <p:oleObj name="Equation" r:id="rId6" imgW="1447560" imgH="2793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648200"/>
                        <a:ext cx="1676185" cy="3693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" name="Picture 2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4572000"/>
            <a:ext cx="2743200" cy="201485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439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1295400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YOUR TURN: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057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Describe the picture that computes this product. 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2590800"/>
            <a:ext cx="5591175" cy="590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66800" y="38100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there an issue to contend with for this one?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4343400"/>
            <a:ext cx="2771775" cy="6381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066800" y="54864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is a common student mistake in computing              ?</a:t>
            </a:r>
          </a:p>
          <a:p>
            <a:endParaRPr lang="en-US" dirty="0" smtClean="0"/>
          </a:p>
          <a:p>
            <a:r>
              <a:rPr lang="en-US" dirty="0" smtClean="0"/>
              <a:t>Do you think the area model will help curb that mistake?                       </a:t>
            </a:r>
            <a:endParaRPr lang="en-US" dirty="0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3178729"/>
              </p:ext>
            </p:extLst>
          </p:nvPr>
        </p:nvGraphicFramePr>
        <p:xfrm>
          <a:off x="6153509" y="5464836"/>
          <a:ext cx="762000" cy="412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Equation" r:id="rId7" imgW="520474" imgH="279279" progId="Equation.DSMT4">
                  <p:embed/>
                </p:oleObj>
              </mc:Choice>
              <mc:Fallback>
                <p:oleObj name="Equation" r:id="rId7" imgW="520474" imgH="27927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3509" y="5464836"/>
                        <a:ext cx="762000" cy="4124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280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US" altLang="en-US" sz="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87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00400" y="892922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BACKWARDS! (aka DIVISION)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200" y="2514600"/>
            <a:ext cx="6705600" cy="19086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9753" y="2445284"/>
            <a:ext cx="3610001" cy="1966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5953" y="2356261"/>
            <a:ext cx="3533801" cy="20669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53722" y="2340508"/>
            <a:ext cx="3671914" cy="20717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0702" y="2314392"/>
            <a:ext cx="3724302" cy="21002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9753" y="2265507"/>
            <a:ext cx="3705252" cy="210027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60701" y="2322657"/>
            <a:ext cx="3700490" cy="19859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82666" y="2254517"/>
            <a:ext cx="3629052" cy="20764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8803" y="2261920"/>
            <a:ext cx="3705252" cy="213837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34229" y="2347897"/>
            <a:ext cx="3729065" cy="207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3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0668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YOUR TURN: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626632"/>
            <a:ext cx="7803243" cy="5029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448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066800"/>
            <a:ext cx="6654800" cy="5180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52400" y="64008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(Do you believe the geometric series formula?)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14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0" y="8763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REMAINDERS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447800"/>
            <a:ext cx="4724400" cy="1135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155131"/>
            <a:ext cx="2971800" cy="30080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3" name="TextBox 32"/>
          <p:cNvSpPr txBox="1"/>
          <p:nvPr/>
        </p:nvSpPr>
        <p:spPr>
          <a:xfrm>
            <a:off x="3886200" y="32004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area model shows that it wants the problem to be</a:t>
            </a:r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262" y="4058687"/>
            <a:ext cx="1895475" cy="8096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3886200" y="5105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o give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262" y="5638800"/>
            <a:ext cx="2895600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783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13716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don’t have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1143000"/>
            <a:ext cx="2895600" cy="923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62000" y="2920484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have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5825" y="2667000"/>
            <a:ext cx="2466975" cy="8763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838200" y="41910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to do?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9400" y="1100423"/>
            <a:ext cx="2163014" cy="21893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828136" y="4722852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it what we want! 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444" y="5562600"/>
            <a:ext cx="7828711" cy="9141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561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33400" y="129540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YOUR TURN: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981200"/>
            <a:ext cx="6353175" cy="36312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6562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12846" y="1096700"/>
            <a:ext cx="662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e.g.  </a:t>
            </a:r>
            <a:r>
              <a:rPr lang="en-US" sz="3200" b="1" dirty="0" smtClean="0">
                <a:solidFill>
                  <a:schemeClr val="tx2"/>
                </a:solidFill>
              </a:rPr>
              <a:t>331 x 12</a:t>
            </a:r>
            <a:endParaRPr lang="en-US" sz="3200" b="1" dirty="0">
              <a:solidFill>
                <a:schemeClr val="tx2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057400" y="1751160"/>
            <a:ext cx="4724400" cy="2897040"/>
            <a:chOff x="1143000" y="1751160"/>
            <a:chExt cx="4724400" cy="2897040"/>
          </a:xfrm>
        </p:grpSpPr>
        <p:cxnSp>
          <p:nvCxnSpPr>
            <p:cNvPr id="5" name="Straight Connector 4"/>
            <p:cNvCxnSpPr/>
            <p:nvPr/>
          </p:nvCxnSpPr>
          <p:spPr>
            <a:xfrm flipH="1">
              <a:off x="1524000" y="2133600"/>
              <a:ext cx="76200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1676400" y="2133600"/>
              <a:ext cx="76200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828800" y="2133600"/>
              <a:ext cx="76200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2667000" y="2133600"/>
              <a:ext cx="76200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2819400" y="2133600"/>
              <a:ext cx="76200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2971800" y="2133600"/>
              <a:ext cx="76200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810000" y="2133600"/>
              <a:ext cx="76200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1143000" y="2743200"/>
              <a:ext cx="31242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143000" y="3733800"/>
              <a:ext cx="31242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1143000" y="3962400"/>
              <a:ext cx="31242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600200" y="175188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743200" y="1764268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25044" y="175116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267200" y="2577692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267200" y="3651520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37574" y="2143619"/>
            <a:ext cx="4548365" cy="3102390"/>
            <a:chOff x="123174" y="2143619"/>
            <a:chExt cx="4548365" cy="3102390"/>
          </a:xfrm>
        </p:grpSpPr>
        <p:sp>
          <p:nvSpPr>
            <p:cNvPr id="27" name="Oval 26"/>
            <p:cNvSpPr/>
            <p:nvPr/>
          </p:nvSpPr>
          <p:spPr>
            <a:xfrm>
              <a:off x="1485900" y="2738457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38300" y="2748642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812708" y="2755588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2628900" y="27051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819400" y="27051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2971800" y="27051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3783969" y="2705182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3771900" y="3683786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771900" y="3918156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2597308" y="3683786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787808" y="3683786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2940208" y="3683786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2601094" y="39314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791594" y="39314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2943994" y="39314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1470400" y="3716669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1622800" y="3726854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1797208" y="3733800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1462117" y="3934218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1614517" y="3944403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1788925" y="3951349"/>
              <a:ext cx="152400" cy="1524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H="1">
              <a:off x="457200" y="2971800"/>
              <a:ext cx="914400" cy="6797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H="1">
              <a:off x="399163" y="4127272"/>
              <a:ext cx="914400" cy="6797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H="1">
              <a:off x="1600200" y="4245418"/>
              <a:ext cx="914400" cy="6797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 flipH="1">
              <a:off x="2743200" y="4204253"/>
              <a:ext cx="914400" cy="67972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2010663" y="2274072"/>
              <a:ext cx="450041" cy="336979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2028234" y="3018549"/>
              <a:ext cx="600666" cy="50582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3124200" y="2143619"/>
              <a:ext cx="600666" cy="50582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3056934" y="3153644"/>
              <a:ext cx="600666" cy="50582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V="1">
              <a:off x="4002926" y="2198594"/>
              <a:ext cx="600666" cy="50582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V="1">
              <a:off x="4070873" y="3186399"/>
              <a:ext cx="600666" cy="50582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6" name="TextBox 55"/>
            <p:cNvSpPr txBox="1"/>
            <p:nvPr/>
          </p:nvSpPr>
          <p:spPr>
            <a:xfrm>
              <a:off x="152400" y="352675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23174" y="4752875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9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47598" y="4876677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2365396" y="4858274"/>
              <a:ext cx="1828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  <p:sp>
        <p:nvSpPr>
          <p:cNvPr id="74" name="TextBox 73"/>
          <p:cNvSpPr txBox="1"/>
          <p:nvPr/>
        </p:nvSpPr>
        <p:spPr>
          <a:xfrm>
            <a:off x="5715000" y="47244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331 x 12 = 3972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57912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people prefer to draw their diagrams turned 45 degrees.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86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3400" y="990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Another key application of the AREA MODEL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</a:rPr>
              <a:t>PROBABILITY THEORY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62484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See the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POWER OF MATHEMATICAL VISUALIZATION </a:t>
            </a:r>
            <a:r>
              <a:rPr lang="en-US" sz="2000" dirty="0" smtClean="0"/>
              <a:t>session.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1038">
            <a:off x="551667" y="2357980"/>
            <a:ext cx="1714513" cy="29956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64381">
            <a:off x="3451884" y="2254346"/>
            <a:ext cx="1734186" cy="33766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50283">
            <a:off x="6158986" y="2276810"/>
            <a:ext cx="2189043" cy="31088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9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554879"/>
            <a:ext cx="8001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</a:p>
          <a:p>
            <a:pPr algn="ctr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JAMES TANTON 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tanton.math@gmail.com</a:t>
            </a:r>
          </a:p>
          <a:p>
            <a:r>
              <a:rPr lang="en-US" sz="800" dirty="0" smtClean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</p:txBody>
      </p:sp>
      <p:pic>
        <p:nvPicPr>
          <p:cNvPr id="1026" name="Picture 2" descr="https://www.theglobalmathproject.org/wp-content/uploads/2017/02/gmp_uplifti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876800"/>
            <a:ext cx="2209800" cy="13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8600" y="4501277"/>
            <a:ext cx="7772400" cy="2716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OTHER WEBSITES</a:t>
            </a:r>
            <a:r>
              <a:rPr lang="en-US" dirty="0" smtClean="0"/>
              <a:t>: </a:t>
            </a:r>
          </a:p>
          <a:p>
            <a:endParaRPr lang="en-US" sz="1050" dirty="0"/>
          </a:p>
          <a:p>
            <a:r>
              <a:rPr lang="en-US" dirty="0" smtClean="0"/>
              <a:t>All my EARCOS 2017 PowerPoints appear here:</a:t>
            </a:r>
            <a:r>
              <a:rPr lang="en-US" dirty="0" smtClean="0">
                <a:solidFill>
                  <a:schemeClr val="tx2"/>
                </a:solidFill>
              </a:rPr>
              <a:t>  </a:t>
            </a:r>
          </a:p>
          <a:p>
            <a:r>
              <a:rPr lang="en-US" b="1" dirty="0" smtClean="0">
                <a:solidFill>
                  <a:schemeClr val="tx2"/>
                </a:solidFill>
                <a:hlinkClick r:id="rId4"/>
              </a:rPr>
              <a:t>www.jamestanton.com</a:t>
            </a:r>
            <a:r>
              <a:rPr lang="en-US" dirty="0" smtClean="0"/>
              <a:t>.</a:t>
            </a:r>
          </a:p>
          <a:p>
            <a:endParaRPr lang="en-US" sz="1200" dirty="0"/>
          </a:p>
          <a:p>
            <a:r>
              <a:rPr lang="en-US" dirty="0" smtClean="0"/>
              <a:t>Problem-Solving </a:t>
            </a:r>
            <a:r>
              <a:rPr lang="en-US" dirty="0" smtClean="0"/>
              <a:t>in the </a:t>
            </a:r>
            <a:r>
              <a:rPr lang="en-US" dirty="0" smtClean="0"/>
              <a:t>Classroom: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MAA’s </a:t>
            </a:r>
            <a:r>
              <a:rPr lang="en-US" b="1" dirty="0" smtClean="0">
                <a:solidFill>
                  <a:srgbClr val="FF0000"/>
                </a:solidFill>
              </a:rPr>
              <a:t>CURRICULUM INSPIRATIONS</a:t>
            </a:r>
          </a:p>
          <a:p>
            <a:r>
              <a:rPr lang="en-US" b="1" dirty="0" smtClean="0">
                <a:solidFill>
                  <a:schemeClr val="accent1"/>
                </a:solidFill>
                <a:hlinkClick r:id="rId5"/>
              </a:rPr>
              <a:t>www.maa.org/ci</a:t>
            </a:r>
            <a:endParaRPr lang="en-US" b="1" dirty="0" smtClean="0">
              <a:solidFill>
                <a:schemeClr val="accent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  <a:p>
            <a:endParaRPr lang="en-US" b="1" dirty="0" smtClean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0" y="6248400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  <a:hlinkClick r:id="rId6"/>
              </a:rPr>
              <a:t>www.theglobalmathproject.org</a:t>
            </a:r>
            <a:r>
              <a:rPr lang="en-US" dirty="0" smtClean="0">
                <a:solidFill>
                  <a:schemeClr val="tx2"/>
                </a:solidFill>
              </a:rPr>
              <a:t>. 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92989" y="2235445"/>
            <a:ext cx="8001000" cy="2067105"/>
            <a:chOff x="-533400" y="1941493"/>
            <a:chExt cx="8001000" cy="206710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533400" y="1941493"/>
              <a:ext cx="7848600" cy="206710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TextBox 10"/>
            <p:cNvSpPr txBox="1"/>
            <p:nvPr/>
          </p:nvSpPr>
          <p:spPr>
            <a:xfrm>
              <a:off x="4785504" y="3519046"/>
              <a:ext cx="26820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accent1"/>
                  </a:solidFill>
                </a:rPr>
                <a:t>www.gdaymath.com</a:t>
              </a:r>
              <a:endParaRPr lang="en-US" b="1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629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04800" y="994553"/>
            <a:ext cx="7834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YOUR TURN…    </a:t>
            </a:r>
            <a:r>
              <a:rPr lang="en-US" sz="3200" b="1" dirty="0" smtClean="0">
                <a:solidFill>
                  <a:schemeClr val="tx2"/>
                </a:solidFill>
              </a:rPr>
              <a:t>341 x 23          </a:t>
            </a:r>
            <a:r>
              <a:rPr lang="en-US" dirty="0" smtClean="0"/>
              <a:t>(This one has an issue.) </a:t>
            </a:r>
            <a:endParaRPr lang="en-US" b="1" dirty="0">
              <a:solidFill>
                <a:schemeClr val="tx2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168675" y="2590800"/>
            <a:ext cx="5939548" cy="3243768"/>
            <a:chOff x="453827" y="2590800"/>
            <a:chExt cx="5939548" cy="3243768"/>
          </a:xfrm>
        </p:grpSpPr>
        <p:cxnSp>
          <p:nvCxnSpPr>
            <p:cNvPr id="37" name="Straight Arrow Connector 36"/>
            <p:cNvCxnSpPr/>
            <p:nvPr/>
          </p:nvCxnSpPr>
          <p:spPr>
            <a:xfrm flipH="1">
              <a:off x="838200" y="2590800"/>
              <a:ext cx="2819400" cy="152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1103480" y="2767019"/>
              <a:ext cx="3925720" cy="23383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2016105" y="3036003"/>
              <a:ext cx="3925720" cy="23383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3545163" y="3798033"/>
              <a:ext cx="2848212" cy="16573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453827" y="4000773"/>
              <a:ext cx="951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2317" y="5086039"/>
              <a:ext cx="951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35460" y="5414022"/>
              <a:ext cx="951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14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156383" y="5465236"/>
              <a:ext cx="951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3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2503063" y="1853696"/>
            <a:ext cx="6259937" cy="3023104"/>
            <a:chOff x="1788215" y="1853696"/>
            <a:chExt cx="6259937" cy="3023104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2318006" y="2286000"/>
              <a:ext cx="120394" cy="2590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2457116" y="2286000"/>
              <a:ext cx="133684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2609516" y="2286000"/>
              <a:ext cx="133684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3847433" y="2286000"/>
              <a:ext cx="114967" cy="2590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3999833" y="2286000"/>
              <a:ext cx="114967" cy="2590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4152234" y="2286000"/>
              <a:ext cx="114967" cy="2590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4304634" y="2286000"/>
              <a:ext cx="114966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5316015" y="2287893"/>
              <a:ext cx="170385" cy="25889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1790227" y="3088585"/>
              <a:ext cx="43815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1789754" y="3262757"/>
              <a:ext cx="43815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1791174" y="4157869"/>
              <a:ext cx="43815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1789754" y="4347969"/>
              <a:ext cx="43815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2416629" y="1853696"/>
              <a:ext cx="1770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978965" y="1885785"/>
              <a:ext cx="1770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16015" y="1862002"/>
              <a:ext cx="1770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277448" y="3032370"/>
              <a:ext cx="1770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277448" y="4157869"/>
              <a:ext cx="1770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 flipV="1">
              <a:off x="1788215" y="4533900"/>
              <a:ext cx="43815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934129" y="4062796"/>
            <a:ext cx="1185330" cy="1673754"/>
            <a:chOff x="219281" y="4062796"/>
            <a:chExt cx="1185330" cy="1673754"/>
          </a:xfrm>
        </p:grpSpPr>
        <p:cxnSp>
          <p:nvCxnSpPr>
            <p:cNvPr id="61" name="Straight Connector 60"/>
            <p:cNvCxnSpPr/>
            <p:nvPr/>
          </p:nvCxnSpPr>
          <p:spPr>
            <a:xfrm>
              <a:off x="762000" y="5086039"/>
              <a:ext cx="341480" cy="32798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62" name="TextBox 61"/>
            <p:cNvSpPr txBox="1"/>
            <p:nvPr/>
          </p:nvSpPr>
          <p:spPr>
            <a:xfrm>
              <a:off x="219281" y="4288101"/>
              <a:ext cx="801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02928" y="5367218"/>
              <a:ext cx="801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7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>
              <a:off x="461356" y="4062796"/>
              <a:ext cx="341480" cy="32798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1194493" y="5386579"/>
            <a:ext cx="2094962" cy="811743"/>
            <a:chOff x="437633" y="5357958"/>
            <a:chExt cx="2094962" cy="811743"/>
          </a:xfrm>
        </p:grpSpPr>
        <p:cxnSp>
          <p:nvCxnSpPr>
            <p:cNvPr id="69" name="Straight Connector 68"/>
            <p:cNvCxnSpPr/>
            <p:nvPr/>
          </p:nvCxnSpPr>
          <p:spPr>
            <a:xfrm>
              <a:off x="1627075" y="5407389"/>
              <a:ext cx="437366" cy="32798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23933" y="5357958"/>
              <a:ext cx="437366" cy="327983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1581041" y="5800369"/>
              <a:ext cx="951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7633" y="5649902"/>
              <a:ext cx="951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8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6400800" y="5657686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341 x 23 = 7843</a:t>
            </a:r>
            <a:endParaRPr lang="en-US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49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97620" y="96512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102 x 31</a:t>
            </a:r>
            <a:endParaRPr lang="en-US" sz="3200" b="1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53048" y="2590800"/>
            <a:ext cx="5555175" cy="2864571"/>
            <a:chOff x="1553048" y="2590800"/>
            <a:chExt cx="5555175" cy="2864571"/>
          </a:xfrm>
        </p:grpSpPr>
        <p:cxnSp>
          <p:nvCxnSpPr>
            <p:cNvPr id="37" name="Straight Arrow Connector 36"/>
            <p:cNvCxnSpPr/>
            <p:nvPr/>
          </p:nvCxnSpPr>
          <p:spPr>
            <a:xfrm flipH="1">
              <a:off x="1553048" y="2590800"/>
              <a:ext cx="2819400" cy="152400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>
              <a:off x="1818328" y="2767019"/>
              <a:ext cx="3925720" cy="23383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 flipH="1">
              <a:off x="2956108" y="2997495"/>
              <a:ext cx="3925720" cy="233838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H="1">
              <a:off x="4260011" y="3798033"/>
              <a:ext cx="2848212" cy="165733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2521595" y="1818230"/>
            <a:ext cx="6280658" cy="3045595"/>
            <a:chOff x="2521595" y="1818230"/>
            <a:chExt cx="6280658" cy="304559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3211217" y="2250534"/>
              <a:ext cx="133684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>
              <a:off x="4769730" y="2228569"/>
              <a:ext cx="114967" cy="259080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H="1">
              <a:off x="6261510" y="2298220"/>
              <a:ext cx="114966" cy="25146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H="1">
              <a:off x="6070116" y="2274918"/>
              <a:ext cx="170385" cy="258890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 flipV="1">
              <a:off x="2544328" y="3075610"/>
              <a:ext cx="43815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2543855" y="3249782"/>
              <a:ext cx="43815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 flipV="1">
              <a:off x="2521595" y="3435349"/>
              <a:ext cx="43815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 flipV="1">
              <a:off x="2543855" y="4347969"/>
              <a:ext cx="4381500" cy="762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170730" y="1818230"/>
              <a:ext cx="1770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733066" y="1850319"/>
              <a:ext cx="1770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070116" y="1826536"/>
              <a:ext cx="1770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031549" y="3032370"/>
              <a:ext cx="1770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031549" y="4157869"/>
              <a:ext cx="17707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1168675" y="3994775"/>
            <a:ext cx="10718525" cy="2032243"/>
            <a:chOff x="1168675" y="3994775"/>
            <a:chExt cx="10718525" cy="2032243"/>
          </a:xfrm>
        </p:grpSpPr>
        <p:sp>
          <p:nvSpPr>
            <p:cNvPr id="43" name="TextBox 42"/>
            <p:cNvSpPr txBox="1"/>
            <p:nvPr/>
          </p:nvSpPr>
          <p:spPr>
            <a:xfrm>
              <a:off x="1168675" y="3994775"/>
              <a:ext cx="951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37165" y="5080041"/>
              <a:ext cx="951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50308" y="5414022"/>
              <a:ext cx="951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871231" y="5465236"/>
              <a:ext cx="9515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400800" y="5657686"/>
              <a:ext cx="548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tx2"/>
                  </a:solidFill>
                </a:rPr>
                <a:t>102 x 31 = 3162</a:t>
              </a:r>
              <a:endParaRPr lang="en-US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17813" y="1134205"/>
            <a:ext cx="6726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YOUR TURN AGAIN (and another issue):</a:t>
            </a:r>
            <a:endParaRPr lang="en-US" b="1" dirty="0"/>
          </a:p>
        </p:txBody>
      </p:sp>
      <p:grpSp>
        <p:nvGrpSpPr>
          <p:cNvPr id="5" name="Group 4"/>
          <p:cNvGrpSpPr/>
          <p:nvPr/>
        </p:nvGrpSpPr>
        <p:grpSpPr>
          <a:xfrm>
            <a:off x="2905323" y="3227757"/>
            <a:ext cx="3739258" cy="1602590"/>
            <a:chOff x="2905323" y="3227757"/>
            <a:chExt cx="3739258" cy="1602590"/>
          </a:xfrm>
        </p:grpSpPr>
        <p:sp>
          <p:nvSpPr>
            <p:cNvPr id="62" name="TextBox 61"/>
            <p:cNvSpPr txBox="1"/>
            <p:nvPr/>
          </p:nvSpPr>
          <p:spPr>
            <a:xfrm>
              <a:off x="3190239" y="3227757"/>
              <a:ext cx="801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905323" y="4447415"/>
              <a:ext cx="801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495800" y="3470125"/>
              <a:ext cx="801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484928" y="4364786"/>
              <a:ext cx="801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5842898" y="3494906"/>
              <a:ext cx="801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6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817673" y="4461015"/>
              <a:ext cx="80168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8599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57200" y="1083997"/>
            <a:ext cx="718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Here’s another weird multiplication</a:t>
            </a:r>
            <a:r>
              <a:rPr lang="en-US" dirty="0"/>
              <a:t> </a:t>
            </a:r>
            <a:r>
              <a:rPr lang="en-US" dirty="0" smtClean="0"/>
              <a:t>algorithm: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634095"/>
            <a:ext cx="5786438" cy="8070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53535" y="2680794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e.g. </a:t>
            </a:r>
            <a:r>
              <a:rPr lang="en-US" sz="3200" b="1" dirty="0" smtClean="0">
                <a:solidFill>
                  <a:schemeClr val="tx2"/>
                </a:solidFill>
              </a:rPr>
              <a:t>37 x 23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724400" y="3505200"/>
            <a:ext cx="3886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Weird things: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Right to Left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allowed to write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Are allowed to write 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Where 11 is written is weird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Throw in a zero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Not allowed to write 14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Where you write 4 and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End with an </a:t>
            </a:r>
            <a:r>
              <a:rPr lang="en-US" b="1" dirty="0" smtClean="0"/>
              <a:t>addition</a:t>
            </a:r>
            <a:r>
              <a:rPr lang="en-US" dirty="0" smtClean="0"/>
              <a:t> problem!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0800" y="3351413"/>
            <a:ext cx="1560673" cy="3301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2727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12192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What is multiplication really?</a:t>
            </a:r>
            <a:endParaRPr lang="en-US" b="1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057400"/>
            <a:ext cx="2514070" cy="23622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905" y="1894545"/>
            <a:ext cx="2563765" cy="256089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750" y="1894545"/>
            <a:ext cx="2640066" cy="256436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57200" y="1894545"/>
            <a:ext cx="18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e.g. 17 x 18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56633" y="4876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17 x 18 = 100 + 70 + 80 + 56 = 306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1078599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e.g. 342 x 23 </a:t>
            </a:r>
            <a:endParaRPr lang="en-US" b="1" dirty="0"/>
          </a:p>
        </p:txBody>
      </p:sp>
      <p:pic>
        <p:nvPicPr>
          <p:cNvPr id="15" name="Picture 1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3564890" cy="2038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704" y="1743206"/>
            <a:ext cx="3561546" cy="206679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245" y="1718625"/>
            <a:ext cx="3606800" cy="213360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710202"/>
            <a:ext cx="5289011" cy="300976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991189" y="5105400"/>
            <a:ext cx="6559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342 x 23 = 6000 + 1700 + 160 + 6 =  7866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94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6350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65032"/>
            <a:ext cx="4304495" cy="351263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304800" y="965032"/>
            <a:ext cx="4038600" cy="2957899"/>
            <a:chOff x="381000" y="1382763"/>
            <a:chExt cx="4038600" cy="2957899"/>
          </a:xfrm>
        </p:grpSpPr>
        <p:pic>
          <p:nvPicPr>
            <p:cNvPr id="17" name="Picture 16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382763"/>
              <a:ext cx="3581400" cy="213360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" name="TextBox 2"/>
            <p:cNvSpPr txBox="1"/>
            <p:nvPr/>
          </p:nvSpPr>
          <p:spPr>
            <a:xfrm>
              <a:off x="381000" y="3694331"/>
              <a:ext cx="4038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342 x 23 = 6000 + 1700 + 160 + 6</a:t>
              </a:r>
            </a:p>
            <a:p>
              <a:r>
                <a:rPr lang="en-US" dirty="0"/>
                <a:t> </a:t>
              </a:r>
              <a:r>
                <a:rPr lang="en-US" dirty="0" smtClean="0"/>
                <a:t>              = 7866</a:t>
              </a:r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" y="4092054"/>
            <a:ext cx="762000" cy="26443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212" y="4100899"/>
            <a:ext cx="726414" cy="14559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3048000" y="4876800"/>
            <a:ext cx="4459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All approaches are the </a:t>
            </a:r>
          </a:p>
          <a:p>
            <a:r>
              <a:rPr lang="en-US" sz="2400" b="1" dirty="0" smtClean="0"/>
              <a:t>same geometry in disguise!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0" y="5791200"/>
            <a:ext cx="3794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that geometry is area.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653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41116</TotalTime>
  <Words>681</Words>
  <Application>Microsoft Office PowerPoint</Application>
  <PresentationFormat>On-screen Show (4:3)</PresentationFormat>
  <Paragraphs>171</Paragraphs>
  <Slides>31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Mark's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jamestanton</dc:creator>
  <cp:lastModifiedBy>James Tanton</cp:lastModifiedBy>
  <cp:revision>313</cp:revision>
  <cp:lastPrinted>2017-03-08T22:44:36Z</cp:lastPrinted>
  <dcterms:created xsi:type="dcterms:W3CDTF">2010-04-23T01:06:26Z</dcterms:created>
  <dcterms:modified xsi:type="dcterms:W3CDTF">2017-03-29T06:35:58Z</dcterms:modified>
</cp:coreProperties>
</file>